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0" r:id="rId13"/>
    <p:sldId id="307" r:id="rId14"/>
    <p:sldId id="273" r:id="rId15"/>
    <p:sldId id="274" r:id="rId16"/>
    <p:sldId id="275" r:id="rId17"/>
    <p:sldId id="276" r:id="rId18"/>
    <p:sldId id="308" r:id="rId19"/>
    <p:sldId id="278" r:id="rId20"/>
    <p:sldId id="279" r:id="rId21"/>
    <p:sldId id="280" r:id="rId22"/>
    <p:sldId id="281" r:id="rId23"/>
    <p:sldId id="282" r:id="rId24"/>
    <p:sldId id="283" r:id="rId25"/>
    <p:sldId id="309" r:id="rId26"/>
    <p:sldId id="310" r:id="rId27"/>
    <p:sldId id="284" r:id="rId28"/>
    <p:sldId id="285" r:id="rId29"/>
    <p:sldId id="312" r:id="rId30"/>
    <p:sldId id="286" r:id="rId31"/>
    <p:sldId id="326" r:id="rId32"/>
    <p:sldId id="328" r:id="rId33"/>
    <p:sldId id="329" r:id="rId34"/>
    <p:sldId id="287" r:id="rId35"/>
    <p:sldId id="311" r:id="rId36"/>
    <p:sldId id="314" r:id="rId37"/>
    <p:sldId id="288" r:id="rId38"/>
    <p:sldId id="313" r:id="rId39"/>
    <p:sldId id="315" r:id="rId40"/>
    <p:sldId id="345" r:id="rId41"/>
    <p:sldId id="289" r:id="rId42"/>
    <p:sldId id="317" r:id="rId43"/>
    <p:sldId id="290" r:id="rId44"/>
    <p:sldId id="291" r:id="rId45"/>
    <p:sldId id="330" r:id="rId46"/>
    <p:sldId id="331" r:id="rId47"/>
    <p:sldId id="292" r:id="rId48"/>
    <p:sldId id="316" r:id="rId49"/>
    <p:sldId id="318" r:id="rId50"/>
    <p:sldId id="293" r:id="rId51"/>
    <p:sldId id="319" r:id="rId52"/>
    <p:sldId id="321" r:id="rId53"/>
    <p:sldId id="294" r:id="rId54"/>
    <p:sldId id="295" r:id="rId55"/>
    <p:sldId id="296" r:id="rId56"/>
    <p:sldId id="297" r:id="rId57"/>
    <p:sldId id="325" r:id="rId58"/>
    <p:sldId id="298" r:id="rId59"/>
    <p:sldId id="299" r:id="rId60"/>
    <p:sldId id="320" r:id="rId61"/>
    <p:sldId id="322" r:id="rId62"/>
    <p:sldId id="323" r:id="rId63"/>
    <p:sldId id="324" r:id="rId64"/>
    <p:sldId id="346" r:id="rId65"/>
    <p:sldId id="300" r:id="rId66"/>
    <p:sldId id="301" r:id="rId67"/>
    <p:sldId id="332" r:id="rId68"/>
    <p:sldId id="333" r:id="rId69"/>
    <p:sldId id="302" r:id="rId70"/>
    <p:sldId id="334" r:id="rId71"/>
    <p:sldId id="335" r:id="rId72"/>
    <p:sldId id="336" r:id="rId73"/>
    <p:sldId id="306" r:id="rId74"/>
    <p:sldId id="338" r:id="rId75"/>
    <p:sldId id="347" r:id="rId76"/>
    <p:sldId id="337" r:id="rId77"/>
    <p:sldId id="342" r:id="rId78"/>
    <p:sldId id="304" r:id="rId79"/>
    <p:sldId id="340" r:id="rId80"/>
    <p:sldId id="303" r:id="rId81"/>
    <p:sldId id="339" r:id="rId82"/>
    <p:sldId id="341" r:id="rId83"/>
    <p:sldId id="344" r:id="rId84"/>
    <p:sldId id="343" r:id="rId8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C20"/>
    <a:srgbClr val="EAE4C7"/>
    <a:srgbClr val="E8E1C3"/>
    <a:srgbClr val="EAE3C5"/>
    <a:srgbClr val="CC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85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20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podcasts.ox.ac.uk/series/oxford-solid-state-basics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podcasts.ox.ac.uk/series/oxford-solid-state-basics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hyperlink" Target="http://podcasts.ox.ac.uk/series/oxford-solid-state-basics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hyperlink" Target="http://podcasts.ox.ac.uk/series/oxford-solid-state-basic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74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4D16563-5BCE-4F91-A70B-81BB7CB4B5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1635" y="880175"/>
            <a:ext cx="8161200" cy="577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" y="6372696"/>
            <a:ext cx="2304000" cy="469800"/>
          </a:xfrm>
          <a:prstGeom prst="rect">
            <a:avLst/>
          </a:prstGeom>
        </p:spPr>
      </p:pic>
      <p:pic>
        <p:nvPicPr>
          <p:cNvPr id="7" name="Picture 2" descr="http://podcasts.ox.ac.uk/sites/default/files/styles/large/public/images/album-covers/oxford-solid-state-basics.jpg?itok=T6gXFWpN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21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133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8549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68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276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5069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348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042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403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" y="6372696"/>
            <a:ext cx="2304000" cy="469800"/>
          </a:xfrm>
          <a:prstGeom prst="rect">
            <a:avLst/>
          </a:prstGeom>
        </p:spPr>
      </p:pic>
      <p:pic>
        <p:nvPicPr>
          <p:cNvPr id="4" name="Picture 2" descr="http://podcasts.ox.ac.uk/sites/default/files/styles/large/public/images/album-covers/oxford-solid-state-basics.jpg?itok=T6gXFWpN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30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" y="6372696"/>
            <a:ext cx="2304000" cy="4698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35" y="880175"/>
            <a:ext cx="8159999" cy="5777778"/>
          </a:xfrm>
          <a:prstGeom prst="rect">
            <a:avLst/>
          </a:prstGeom>
        </p:spPr>
      </p:pic>
      <p:pic>
        <p:nvPicPr>
          <p:cNvPr id="7" name="Picture 2" descr="http://podcasts.ox.ac.uk/sites/default/files/styles/large/public/images/album-covers/oxford-solid-state-basics.jpg?itok=T6gXFWpN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0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" y="6372696"/>
            <a:ext cx="2304000" cy="4698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35" y="880175"/>
            <a:ext cx="8159999" cy="5777778"/>
          </a:xfrm>
          <a:prstGeom prst="rect">
            <a:avLst/>
          </a:prstGeom>
        </p:spPr>
      </p:pic>
      <p:pic>
        <p:nvPicPr>
          <p:cNvPr id="7" name="Picture 2" descr="http://podcasts.ox.ac.uk/sites/default/files/styles/large/public/images/album-covers/oxford-solid-state-basics.jpg?itok=T6gXFWpN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4D16563-5BCE-4F91-A70B-81BB7CB4B5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1635" y="880175"/>
            <a:ext cx="8161200" cy="577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953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0" r:id="rId9"/>
    <p:sldLayoutId id="2147483661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podcasts.ox.ac.uk/09-geometry-solids-i-crystal-structure-real-space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5" Type="http://schemas.openxmlformats.org/officeDocument/2006/relationships/hyperlink" Target="https://en.wikipedia.org/wiki/Integer" TargetMode="External"/><Relationship Id="rId4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808" y="429309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16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971B7-A972-4D14-8E77-567E8AF70BC8}"/>
              </a:ext>
            </a:extLst>
          </p:cNvPr>
          <p:cNvSpPr txBox="1"/>
          <p:nvPr/>
        </p:nvSpPr>
        <p:spPr>
          <a:xfrm>
            <a:off x="2178293" y="15159"/>
            <a:ext cx="7528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002D62"/>
                </a:solidFill>
                <a:effectLst/>
                <a:latin typeface="Verdana" panose="020B0604030504040204" pitchFamily="34" charset="0"/>
                <a:hlinkClick r:id="rId2"/>
              </a:rPr>
              <a:t>09. Geometry of Solids I: Crystal Structure in Real Space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A229B04-37B5-4DA4-9361-F64A3CF40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2" r="2642"/>
          <a:stretch/>
        </p:blipFill>
        <p:spPr>
          <a:xfrm>
            <a:off x="2582369" y="880175"/>
            <a:ext cx="8135454" cy="5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40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2F06DF52-FA3F-4ADA-9BA5-BFFF637DBB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7193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2F05858-108A-496E-8A32-B6AC465827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8D7E1F8-078E-470B-915D-85C7CB36D21B}"/>
              </a:ext>
            </a:extLst>
          </p:cNvPr>
          <p:cNvSpPr/>
          <p:nvPr/>
        </p:nvSpPr>
        <p:spPr>
          <a:xfrm>
            <a:off x="2803161" y="4092315"/>
            <a:ext cx="6817204" cy="2458387"/>
          </a:xfrm>
          <a:prstGeom prst="rect">
            <a:avLst/>
          </a:prstGeom>
          <a:solidFill>
            <a:srgbClr val="172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8434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86EE0E7B-391B-4799-8FE9-5D9C83B8E1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3589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2F05858-108A-496E-8A32-B6AC465827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5703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030CA0E6-C826-4719-B79F-6694821CDE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5300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5049098E-C2CD-4D5E-A757-9CD3B9A261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4700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4006DF1D-6491-406B-9461-0CF01F4C9B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882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BB971B3C-D77A-46DA-9BB7-2774EBF2A7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2E8BF94-3A0A-48C0-81F9-7A5540F6D0EC}"/>
                  </a:ext>
                </a:extLst>
              </p:cNvPr>
              <p:cNvSpPr txBox="1"/>
              <p:nvPr/>
            </p:nvSpPr>
            <p:spPr>
              <a:xfrm>
                <a:off x="4182770" y="2210929"/>
                <a:ext cx="1673792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altLang="ko-K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⌊"/>
                          <m:endChr m:val="⌋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2E8BF94-3A0A-48C0-81F9-7A5540F6D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770" y="2210929"/>
                <a:ext cx="1673792" cy="4140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FBB79E3-45B9-41B7-BD78-B617F34C2B82}"/>
              </a:ext>
            </a:extLst>
          </p:cNvPr>
          <p:cNvSpPr txBox="1"/>
          <p:nvPr/>
        </p:nvSpPr>
        <p:spPr>
          <a:xfrm rot="19983246">
            <a:off x="3425931" y="3244335"/>
            <a:ext cx="7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3d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3C62C3-DBB8-4856-8DF9-501DE9668D49}"/>
                  </a:ext>
                </a:extLst>
              </p:cNvPr>
              <p:cNvSpPr txBox="1"/>
              <p:nvPr/>
            </p:nvSpPr>
            <p:spPr>
              <a:xfrm>
                <a:off x="4301303" y="3725552"/>
                <a:ext cx="3546292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altLang="ko-K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⌊"/>
                          <m:endChr m:val="⌋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acc>
                            <m:accPr>
                              <m:chr m:val="⃑"/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acc>
                            <m:accPr>
                              <m:chr m:val="⃑"/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acc>
                            <m:accPr>
                              <m:chr m:val="⃑"/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3C62C3-DBB8-4856-8DF9-501DE9668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303" y="3725552"/>
                <a:ext cx="3546292" cy="4140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C4B5AC-58BD-44C2-B10D-968A9F0114F1}"/>
                  </a:ext>
                </a:extLst>
              </p:cNvPr>
              <p:cNvSpPr txBox="1"/>
              <p:nvPr/>
            </p:nvSpPr>
            <p:spPr>
              <a:xfrm>
                <a:off x="5850740" y="4697238"/>
                <a:ext cx="4905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ko-KR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ko-KR" altLang="en-US" sz="32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C4B5AC-58BD-44C2-B10D-968A9F011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740" y="4697238"/>
                <a:ext cx="490519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D308DA4-E2CD-4BB5-9B38-280B4C794BAE}"/>
              </a:ext>
            </a:extLst>
          </p:cNvPr>
          <p:cNvSpPr txBox="1"/>
          <p:nvPr/>
        </p:nvSpPr>
        <p:spPr>
          <a:xfrm>
            <a:off x="6176294" y="4789571"/>
            <a:ext cx="329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s     NONCOPLANAR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715414-2D1C-4B58-9E4B-5EFEB89D8C91}"/>
                  </a:ext>
                </a:extLst>
              </p:cNvPr>
              <p:cNvSpPr txBox="1"/>
              <p:nvPr/>
            </p:nvSpPr>
            <p:spPr>
              <a:xfrm>
                <a:off x="4575566" y="5875845"/>
                <a:ext cx="2106538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altLang="ko-K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⌊"/>
                          <m:endChr m:val="⌋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715414-2D1C-4B58-9E4B-5EFEB89D8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566" y="5875845"/>
                <a:ext cx="2106538" cy="4140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91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0BCD7DAE-33F0-4399-A950-CBE05EB2DA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B11C9C-BD53-4BA5-AC5C-801692001920}"/>
              </a:ext>
            </a:extLst>
          </p:cNvPr>
          <p:cNvSpPr txBox="1"/>
          <p:nvPr/>
        </p:nvSpPr>
        <p:spPr>
          <a:xfrm>
            <a:off x="4110426" y="1831882"/>
            <a:ext cx="373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CHOICE     OF       PLV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0111F-68C4-40DD-A0D5-7D9FB8805F43}"/>
              </a:ext>
            </a:extLst>
          </p:cNvPr>
          <p:cNvSpPr txBox="1"/>
          <p:nvPr/>
        </p:nvSpPr>
        <p:spPr>
          <a:xfrm>
            <a:off x="4307982" y="2650328"/>
            <a:ext cx="373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IS     NOT        UNIQUE</a:t>
            </a:r>
          </a:p>
        </p:txBody>
      </p:sp>
    </p:spTree>
    <p:extLst>
      <p:ext uri="{BB962C8B-B14F-4D97-AF65-F5344CB8AC3E}">
        <p14:creationId xmlns:p14="http://schemas.microsoft.com/office/powerpoint/2010/main" val="22209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095ACE5E-9320-43C6-929B-80201F5F70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" b="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731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E5343A9C-2710-40D0-AD3C-C7DEC556F9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" b="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2855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B4114835-CCCD-4F41-90D9-66C01AAFC1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" b="5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1183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A5A9E041-F3C1-4D07-A1AC-90FD1F6AE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" b="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1411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D9DBA66-2997-4D6C-B358-DC9C451E33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" b="2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4458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08E5B04B-CAD4-45A4-B1A8-07FDA269A4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" b="2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8427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155009AE-497B-4B97-A89F-FA48BBC291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" b="2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8675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FD26726C-1594-4AD2-841F-B09571D939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173CB-4885-4740-9D3B-C13D2B1CA05A}"/>
              </a:ext>
            </a:extLst>
          </p:cNvPr>
          <p:cNvSpPr txBox="1"/>
          <p:nvPr/>
        </p:nvSpPr>
        <p:spPr>
          <a:xfrm>
            <a:off x="3839985" y="1949997"/>
            <a:ext cx="478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CHOICE             OF            PLV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4718E-D404-4766-BA52-97EFF3956E96}"/>
              </a:ext>
            </a:extLst>
          </p:cNvPr>
          <p:cNvSpPr txBox="1"/>
          <p:nvPr/>
        </p:nvSpPr>
        <p:spPr>
          <a:xfrm>
            <a:off x="4420482" y="2685239"/>
            <a:ext cx="400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IS       NOT            UNIQUE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E7825-CE6D-49FD-8DEA-3003C066FEB6}"/>
              </a:ext>
            </a:extLst>
          </p:cNvPr>
          <p:cNvSpPr txBox="1"/>
          <p:nvPr/>
        </p:nvSpPr>
        <p:spPr>
          <a:xfrm>
            <a:off x="4259437" y="3769175"/>
            <a:ext cx="190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LATTICE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A18D1A-18BD-46BA-8A33-53A3771CB3F2}"/>
              </a:ext>
            </a:extLst>
          </p:cNvPr>
          <p:cNvSpPr txBox="1"/>
          <p:nvPr/>
        </p:nvSpPr>
        <p:spPr>
          <a:xfrm>
            <a:off x="3637450" y="4532580"/>
            <a:ext cx="3147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(a)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9D1F8E-1615-4EFB-9863-024C524CAA56}"/>
              </a:ext>
            </a:extLst>
          </p:cNvPr>
          <p:cNvSpPr txBox="1"/>
          <p:nvPr/>
        </p:nvSpPr>
        <p:spPr>
          <a:xfrm>
            <a:off x="5611223" y="4464385"/>
            <a:ext cx="3147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SET     OF     VECTORS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FA707-BC82-4806-A7B1-7411A6E61459}"/>
              </a:ext>
            </a:extLst>
          </p:cNvPr>
          <p:cNvSpPr txBox="1"/>
          <p:nvPr/>
        </p:nvSpPr>
        <p:spPr>
          <a:xfrm>
            <a:off x="5538432" y="4998937"/>
            <a:ext cx="501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SUCH      THAT        ADDITION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ED3234-88C2-445A-8458-AA56809F95EE}"/>
              </a:ext>
            </a:extLst>
          </p:cNvPr>
          <p:cNvSpPr txBox="1"/>
          <p:nvPr/>
        </p:nvSpPr>
        <p:spPr>
          <a:xfrm>
            <a:off x="5501126" y="5632582"/>
            <a:ext cx="4689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OF       TWO       GIVES      A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B86E02-EE2C-478C-8CD6-47EB8A0BE611}"/>
              </a:ext>
            </a:extLst>
          </p:cNvPr>
          <p:cNvSpPr txBox="1"/>
          <p:nvPr/>
        </p:nvSpPr>
        <p:spPr>
          <a:xfrm>
            <a:off x="6974327" y="6338789"/>
            <a:ext cx="1072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THIRD.    </a:t>
            </a:r>
          </a:p>
        </p:txBody>
      </p:sp>
    </p:spTree>
    <p:extLst>
      <p:ext uri="{BB962C8B-B14F-4D97-AF65-F5344CB8AC3E}">
        <p14:creationId xmlns:p14="http://schemas.microsoft.com/office/powerpoint/2010/main" val="3076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5C973BCC-4770-48F6-9896-CAEBB5F488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0CEB36-E6CA-49EE-A228-72663FA06885}"/>
                  </a:ext>
                </a:extLst>
              </p:cNvPr>
              <p:cNvSpPr txBox="1"/>
              <p:nvPr/>
            </p:nvSpPr>
            <p:spPr>
              <a:xfrm>
                <a:off x="4894902" y="2188351"/>
                <a:ext cx="24021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⌊"/>
                          <m:endChr m:val="⌋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⌊"/>
                          <m:endChr m:val="⌋"/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0CEB36-E6CA-49EE-A228-72663FA06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902" y="2188351"/>
                <a:ext cx="2402196" cy="369332"/>
              </a:xfrm>
              <a:prstGeom prst="rect">
                <a:avLst/>
              </a:prstGeom>
              <a:blipFill>
                <a:blip r:embed="rId3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0786B4-D369-4E6E-8F47-33317EBED853}"/>
                  </a:ext>
                </a:extLst>
              </p:cNvPr>
              <p:cNvSpPr txBox="1"/>
              <p:nvPr/>
            </p:nvSpPr>
            <p:spPr>
              <a:xfrm>
                <a:off x="5755937" y="3429000"/>
                <a:ext cx="13908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⌊"/>
                          <m:endChr m:val="⌋"/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0786B4-D369-4E6E-8F47-33317EBED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937" y="3429000"/>
                <a:ext cx="1390829" cy="369332"/>
              </a:xfrm>
              <a:prstGeom prst="rect">
                <a:avLst/>
              </a:prstGeom>
              <a:blipFill>
                <a:blip r:embed="rId4"/>
                <a:stretch>
                  <a:fillRect l="-439" b="-1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E9E198F-EEAD-4FF6-8FEB-B6F984EF8008}"/>
              </a:ext>
            </a:extLst>
          </p:cNvPr>
          <p:cNvSpPr txBox="1"/>
          <p:nvPr/>
        </p:nvSpPr>
        <p:spPr>
          <a:xfrm>
            <a:off x="3637451" y="4532580"/>
            <a:ext cx="365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(b)   A   LATTICE    LOOKS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68999-2979-4DC3-8BAD-F431733C7B7A}"/>
              </a:ext>
            </a:extLst>
          </p:cNvPr>
          <p:cNvSpPr txBox="1"/>
          <p:nvPr/>
        </p:nvSpPr>
        <p:spPr>
          <a:xfrm>
            <a:off x="4523628" y="5403897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THE    SAME             VIEWED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AA41F-AC62-4F6E-A9EA-8C17507D832E}"/>
              </a:ext>
            </a:extLst>
          </p:cNvPr>
          <p:cNvSpPr txBox="1"/>
          <p:nvPr/>
        </p:nvSpPr>
        <p:spPr>
          <a:xfrm>
            <a:off x="4894902" y="6210088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FROM     ANY     LATTICE        PT.</a:t>
            </a:r>
          </a:p>
        </p:txBody>
      </p:sp>
    </p:spTree>
    <p:extLst>
      <p:ext uri="{BB962C8B-B14F-4D97-AF65-F5344CB8AC3E}">
        <p14:creationId xmlns:p14="http://schemas.microsoft.com/office/powerpoint/2010/main" val="7922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B580FB08-ABE3-411B-A08D-E4DA8D006E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6978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49050889-A434-43FE-B70D-737F9C3844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3935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0F34A45C-5571-4BF1-BEDB-59E34330E9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E391CF-1B1A-4018-8F94-7593458B773C}"/>
              </a:ext>
            </a:extLst>
          </p:cNvPr>
          <p:cNvSpPr txBox="1"/>
          <p:nvPr/>
        </p:nvSpPr>
        <p:spPr>
          <a:xfrm rot="21419775">
            <a:off x="3596680" y="1829999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ANY         PERIODIC            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EE5DD-B7D5-45CA-AD6F-B45DC0E5C9A8}"/>
              </a:ext>
            </a:extLst>
          </p:cNvPr>
          <p:cNvSpPr txBox="1"/>
          <p:nvPr/>
        </p:nvSpPr>
        <p:spPr>
          <a:xfrm>
            <a:off x="3913070" y="2485896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IS      A     LATTICE         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43B33-DAC2-4A59-9B79-F5FE47B42321}"/>
              </a:ext>
            </a:extLst>
          </p:cNvPr>
          <p:cNvSpPr txBox="1"/>
          <p:nvPr/>
        </p:nvSpPr>
        <p:spPr>
          <a:xfrm>
            <a:off x="4934714" y="3429000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REPEATING             MOTIFS.</a:t>
            </a:r>
          </a:p>
        </p:txBody>
      </p:sp>
    </p:spTree>
    <p:extLst>
      <p:ext uri="{BB962C8B-B14F-4D97-AF65-F5344CB8AC3E}">
        <p14:creationId xmlns:p14="http://schemas.microsoft.com/office/powerpoint/2010/main" val="246293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B0749246-101F-405E-9515-12FD54B12C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275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B87DF79-02B5-4EA5-B47F-07E0A35032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7924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B9AC8343-38FB-4C5B-99E5-0046870405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3798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FA96494C-F650-40BA-A1B0-8A9110392B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5207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E038773E-BD66-4890-80BF-55EF49B0C7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6772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3AEBD9E-BE31-4C3E-A941-C0CE3D496E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2928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A2F7D09-9423-4405-9F87-97A002003C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7DD54C-D5CA-4CF9-BDC1-FF49BCF9BD5C}"/>
              </a:ext>
            </a:extLst>
          </p:cNvPr>
          <p:cNvSpPr txBox="1"/>
          <p:nvPr/>
        </p:nvSpPr>
        <p:spPr>
          <a:xfrm rot="21419775">
            <a:off x="3596680" y="1829999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ANY         PERIODIC            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187A9-F12E-4F52-916A-E013B694CF0E}"/>
              </a:ext>
            </a:extLst>
          </p:cNvPr>
          <p:cNvSpPr txBox="1"/>
          <p:nvPr/>
        </p:nvSpPr>
        <p:spPr>
          <a:xfrm>
            <a:off x="3913070" y="2485896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IS      A     LATTICE         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C01B38-5718-47DA-AE42-4D8A370D14D0}"/>
              </a:ext>
            </a:extLst>
          </p:cNvPr>
          <p:cNvSpPr txBox="1"/>
          <p:nvPr/>
        </p:nvSpPr>
        <p:spPr>
          <a:xfrm>
            <a:off x="4934714" y="3429000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REPEATING             MOTIFS.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62990-50E3-485E-AC2A-5981F48D5957}"/>
              </a:ext>
            </a:extLst>
          </p:cNvPr>
          <p:cNvSpPr txBox="1"/>
          <p:nvPr/>
        </p:nvSpPr>
        <p:spPr>
          <a:xfrm rot="21327675">
            <a:off x="3356836" y="4459764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UNIT    CELL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5899A-DA81-4196-9DE3-35CDE879F22F}"/>
              </a:ext>
            </a:extLst>
          </p:cNvPr>
          <p:cNvSpPr txBox="1"/>
          <p:nvPr/>
        </p:nvSpPr>
        <p:spPr>
          <a:xfrm>
            <a:off x="3596789" y="5390394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A   REGION              OF     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A36A2F-A3DE-42E4-8500-08C47B676938}"/>
              </a:ext>
            </a:extLst>
          </p:cNvPr>
          <p:cNvSpPr txBox="1"/>
          <p:nvPr/>
        </p:nvSpPr>
        <p:spPr>
          <a:xfrm>
            <a:off x="3704034" y="6218636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WHICH             WHEN         REPEATED</a:t>
            </a:r>
          </a:p>
        </p:txBody>
      </p:sp>
    </p:spTree>
    <p:extLst>
      <p:ext uri="{BB962C8B-B14F-4D97-AF65-F5344CB8AC3E}">
        <p14:creationId xmlns:p14="http://schemas.microsoft.com/office/powerpoint/2010/main" val="143220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59383734-263E-4CA0-AB02-3756785C53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8ACB6F-E338-457D-8BA3-7531293D5E17}"/>
              </a:ext>
            </a:extLst>
          </p:cNvPr>
          <p:cNvSpPr txBox="1"/>
          <p:nvPr/>
        </p:nvSpPr>
        <p:spPr>
          <a:xfrm>
            <a:off x="3252478" y="1736947"/>
            <a:ext cx="547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+</a:t>
            </a:r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    STACKED                 TOGETHER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1EF05A-AC45-424E-810E-58DBE27D7F71}"/>
              </a:ext>
            </a:extLst>
          </p:cNvPr>
          <p:cNvSpPr txBox="1"/>
          <p:nvPr/>
        </p:nvSpPr>
        <p:spPr>
          <a:xfrm>
            <a:off x="3822567" y="2593719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(TILED)           RECONSTRUCTS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C016DD-8D9E-4451-8237-3A25DA0D5DE6}"/>
              </a:ext>
            </a:extLst>
          </p:cNvPr>
          <p:cNvSpPr txBox="1"/>
          <p:nvPr/>
        </p:nvSpPr>
        <p:spPr>
          <a:xfrm>
            <a:off x="3822567" y="3450491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FULL         PERIODIC           STRUCTURE.</a:t>
            </a:r>
          </a:p>
        </p:txBody>
      </p:sp>
    </p:spTree>
    <p:extLst>
      <p:ext uri="{BB962C8B-B14F-4D97-AF65-F5344CB8AC3E}">
        <p14:creationId xmlns:p14="http://schemas.microsoft.com/office/powerpoint/2010/main" val="60847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C1C08779-E4DB-4C76-93A8-FFD9CA924D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6456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CB4792B1-ACBB-443E-A7CB-20081EB1B3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8E9CA1-F090-41C1-8F15-550A8E3921D5}"/>
              </a:ext>
            </a:extLst>
          </p:cNvPr>
          <p:cNvSpPr txBox="1"/>
          <p:nvPr/>
        </p:nvSpPr>
        <p:spPr>
          <a:xfrm>
            <a:off x="3252478" y="1736947"/>
            <a:ext cx="547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+</a:t>
            </a:r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    STACKED                 TOGETHER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0186C-4B66-44A1-B164-A8BC185E743B}"/>
              </a:ext>
            </a:extLst>
          </p:cNvPr>
          <p:cNvSpPr txBox="1"/>
          <p:nvPr/>
        </p:nvSpPr>
        <p:spPr>
          <a:xfrm>
            <a:off x="3822567" y="2593719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(TILED)           RECONSTRUCTS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6FFF1-42BE-4F7A-A398-DDA74B863EE5}"/>
              </a:ext>
            </a:extLst>
          </p:cNvPr>
          <p:cNvSpPr txBox="1"/>
          <p:nvPr/>
        </p:nvSpPr>
        <p:spPr>
          <a:xfrm>
            <a:off x="3822567" y="3450491"/>
            <a:ext cx="547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FULL         PERIODIC           STRUCTURE.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13066E-259E-437F-A4E0-74B25ED12AC5}"/>
              </a:ext>
            </a:extLst>
          </p:cNvPr>
          <p:cNvSpPr txBox="1"/>
          <p:nvPr/>
        </p:nvSpPr>
        <p:spPr>
          <a:xfrm>
            <a:off x="3913071" y="4676595"/>
            <a:ext cx="628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PRIMITIVE           UNIT             CELL    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DB492-F969-47CC-8968-B0A8BB7C4692}"/>
              </a:ext>
            </a:extLst>
          </p:cNvPr>
          <p:cNvSpPr txBox="1"/>
          <p:nvPr/>
        </p:nvSpPr>
        <p:spPr>
          <a:xfrm>
            <a:off x="3822567" y="5504938"/>
            <a:ext cx="628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A    UNIT       CELL        CONTAINING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294627-64EF-4623-B8A2-B51AE2F04D81}"/>
              </a:ext>
            </a:extLst>
          </p:cNvPr>
          <p:cNvSpPr txBox="1"/>
          <p:nvPr/>
        </p:nvSpPr>
        <p:spPr>
          <a:xfrm>
            <a:off x="4121723" y="6333281"/>
            <a:ext cx="628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EXACTLY            ONE           LATTICE     PT.</a:t>
            </a:r>
          </a:p>
        </p:txBody>
      </p:sp>
    </p:spTree>
    <p:extLst>
      <p:ext uri="{BB962C8B-B14F-4D97-AF65-F5344CB8AC3E}">
        <p14:creationId xmlns:p14="http://schemas.microsoft.com/office/powerpoint/2010/main" val="272322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3AEBD9E-BE31-4C3E-A941-C0CE3D496E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2769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61BA2740-8C49-45A4-B507-A86CB31282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" b="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016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C1C08779-E4DB-4C76-93A8-FFD9CA924D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2325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A833EF31-476C-4789-8ACD-7A524BF72E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35" y="859806"/>
            <a:ext cx="8252460" cy="5881688"/>
          </a:xfrm>
        </p:spPr>
      </p:pic>
    </p:spTree>
    <p:extLst>
      <p:ext uri="{BB962C8B-B14F-4D97-AF65-F5344CB8AC3E}">
        <p14:creationId xmlns:p14="http://schemas.microsoft.com/office/powerpoint/2010/main" val="3412002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D3195D61-244D-46AF-966D-B898D2E91C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32AE2-FC49-4AC8-9530-04AAE168FCD9}"/>
              </a:ext>
            </a:extLst>
          </p:cNvPr>
          <p:cNvSpPr txBox="1"/>
          <p:nvPr/>
        </p:nvSpPr>
        <p:spPr>
          <a:xfrm>
            <a:off x="4452039" y="1786639"/>
            <a:ext cx="628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PRIMITIVE                 UNIT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F5A2F-1211-462D-A3E5-D2A1F89E93B9}"/>
              </a:ext>
            </a:extLst>
          </p:cNvPr>
          <p:cNvSpPr txBox="1"/>
          <p:nvPr/>
        </p:nvSpPr>
        <p:spPr>
          <a:xfrm>
            <a:off x="4920528" y="2413172"/>
            <a:ext cx="355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CELL          IS       NOT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27D462-BE89-4C4D-A957-E0DA8B9B5185}"/>
              </a:ext>
            </a:extLst>
          </p:cNvPr>
          <p:cNvSpPr txBox="1"/>
          <p:nvPr/>
        </p:nvSpPr>
        <p:spPr>
          <a:xfrm>
            <a:off x="5513194" y="3084806"/>
            <a:ext cx="355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UNIQUE.</a:t>
            </a:r>
          </a:p>
        </p:txBody>
      </p:sp>
    </p:spTree>
    <p:extLst>
      <p:ext uri="{BB962C8B-B14F-4D97-AF65-F5344CB8AC3E}">
        <p14:creationId xmlns:p14="http://schemas.microsoft.com/office/powerpoint/2010/main" val="196961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CCDEB523-B628-40C5-9D52-6202D7E3D7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" b="4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8493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94C15362-7B23-4A38-9292-7E50D96B48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" b="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4382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CEF93E29-E517-4CA0-8BBE-6D5CEC8F13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69299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13049DE4-F0FF-4E28-A81C-200FC8CD07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3715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1AD31E2B-A2B6-44B6-8C75-B670004D0D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" b="3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1325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7CED9616-712D-4DDF-8856-9BC11E9FDD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306C87-E8D0-4001-AC3A-31D411253E9B}"/>
              </a:ext>
            </a:extLst>
          </p:cNvPr>
          <p:cNvSpPr txBox="1"/>
          <p:nvPr/>
        </p:nvSpPr>
        <p:spPr>
          <a:xfrm>
            <a:off x="4452039" y="1786639"/>
            <a:ext cx="628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PRIMITIVE                 UNIT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93E41-5AFE-4914-995F-E879EA156952}"/>
              </a:ext>
            </a:extLst>
          </p:cNvPr>
          <p:cNvSpPr txBox="1"/>
          <p:nvPr/>
        </p:nvSpPr>
        <p:spPr>
          <a:xfrm>
            <a:off x="4943106" y="2379305"/>
            <a:ext cx="355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CELL          IS       NOT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53E3E-E85C-4ADE-A728-CEFD4D544B69}"/>
              </a:ext>
            </a:extLst>
          </p:cNvPr>
          <p:cNvSpPr txBox="1"/>
          <p:nvPr/>
        </p:nvSpPr>
        <p:spPr>
          <a:xfrm>
            <a:off x="5513194" y="3084806"/>
            <a:ext cx="355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UNIQUE.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F3050E-B87B-4864-BAD3-5E7F0282020F}"/>
              </a:ext>
            </a:extLst>
          </p:cNvPr>
          <p:cNvSpPr txBox="1"/>
          <p:nvPr/>
        </p:nvSpPr>
        <p:spPr>
          <a:xfrm>
            <a:off x="4873521" y="4334074"/>
            <a:ext cx="5859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CONVENTIONAL        UNIT       CELL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47FA4-399A-4B55-B4A4-19E11A4E93AA}"/>
              </a:ext>
            </a:extLst>
          </p:cNvPr>
          <p:cNvSpPr txBox="1"/>
          <p:nvPr/>
        </p:nvSpPr>
        <p:spPr>
          <a:xfrm>
            <a:off x="3761051" y="5311458"/>
            <a:ext cx="6971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=   A     NONPRIMITIVE                      UNIT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4BA75E-ABB6-422A-A14D-86D316DD5A5D}"/>
              </a:ext>
            </a:extLst>
          </p:cNvPr>
          <p:cNvSpPr txBox="1"/>
          <p:nvPr/>
        </p:nvSpPr>
        <p:spPr>
          <a:xfrm>
            <a:off x="4317286" y="6104176"/>
            <a:ext cx="6971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CELL            THAT         IS     CONVENIENT</a:t>
            </a:r>
          </a:p>
        </p:txBody>
      </p:sp>
    </p:spTree>
    <p:extLst>
      <p:ext uri="{BB962C8B-B14F-4D97-AF65-F5344CB8AC3E}">
        <p14:creationId xmlns:p14="http://schemas.microsoft.com/office/powerpoint/2010/main" val="212513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225E296A-4E52-4C7A-8606-292671D336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C7E77F-0F56-4C50-B719-299539F638F4}"/>
              </a:ext>
            </a:extLst>
          </p:cNvPr>
          <p:cNvSpPr txBox="1"/>
          <p:nvPr/>
        </p:nvSpPr>
        <p:spPr>
          <a:xfrm>
            <a:off x="4667242" y="2356265"/>
            <a:ext cx="471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ORTHOGONAL               AXES)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AF0C4-115A-466D-8114-3FA80BEFCD0F}"/>
              </a:ext>
            </a:extLst>
          </p:cNvPr>
          <p:cNvSpPr txBox="1"/>
          <p:nvPr/>
        </p:nvSpPr>
        <p:spPr>
          <a:xfrm>
            <a:off x="4039168" y="1661999"/>
            <a:ext cx="422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ea typeface="휴먼매직체" panose="02030504000101010101" pitchFamily="18" charset="-127"/>
                <a:cs typeface="Arial Unicode MS" panose="020B0604020202020204" pitchFamily="50" charset="-127"/>
              </a:rPr>
              <a:t>( USUALLY              MEANS</a:t>
            </a:r>
          </a:p>
        </p:txBody>
      </p:sp>
    </p:spTree>
    <p:extLst>
      <p:ext uri="{BB962C8B-B14F-4D97-AF65-F5344CB8AC3E}">
        <p14:creationId xmlns:p14="http://schemas.microsoft.com/office/powerpoint/2010/main" val="123267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0FD85CEF-4C4E-4692-AB48-67939F248D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1012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F438A500-8ED0-4B81-8082-218655C319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" b="2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38125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081E7D82-85F6-4B36-B3DA-83CE5A1328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22E36C-2191-4F28-92F9-F549FBB1AC67}"/>
              </a:ext>
            </a:extLst>
          </p:cNvPr>
          <p:cNvSpPr txBox="1"/>
          <p:nvPr/>
        </p:nvSpPr>
        <p:spPr>
          <a:xfrm>
            <a:off x="3456602" y="1940450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WIGNER-SEITZ                     CELL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9E36D-31C7-4F92-A424-4F59E428A740}"/>
              </a:ext>
            </a:extLst>
          </p:cNvPr>
          <p:cNvSpPr txBox="1"/>
          <p:nvPr/>
        </p:nvSpPr>
        <p:spPr>
          <a:xfrm>
            <a:off x="3345914" y="3059668"/>
            <a:ext cx="492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THE          REGION             AROUND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10D44B-F440-433A-A01B-625A7417A932}"/>
              </a:ext>
            </a:extLst>
          </p:cNvPr>
          <p:cNvSpPr txBox="1"/>
          <p:nvPr/>
        </p:nvSpPr>
        <p:spPr>
          <a:xfrm>
            <a:off x="3284005" y="3913047"/>
            <a:ext cx="625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A        LATTICE           POINT             CLOSER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21E91-2B5F-421E-9978-9A834324041D}"/>
              </a:ext>
            </a:extLst>
          </p:cNvPr>
          <p:cNvSpPr txBox="1"/>
          <p:nvPr/>
        </p:nvSpPr>
        <p:spPr>
          <a:xfrm>
            <a:off x="3369936" y="4581760"/>
            <a:ext cx="527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TO       THAT           LATT        POINT 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822BBA-FEF4-48E3-8C10-846379FAC821}"/>
              </a:ext>
            </a:extLst>
          </p:cNvPr>
          <p:cNvSpPr txBox="1"/>
          <p:nvPr/>
        </p:nvSpPr>
        <p:spPr>
          <a:xfrm>
            <a:off x="3601358" y="5619967"/>
            <a:ext cx="462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THAN       TO      ANY       OTHER 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2078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9BCCBE30-5842-466A-AEE3-30CDF26970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02DC69-F43E-4395-BDBC-330D007FCBBB}"/>
              </a:ext>
            </a:extLst>
          </p:cNvPr>
          <p:cNvSpPr txBox="1"/>
          <p:nvPr/>
        </p:nvSpPr>
        <p:spPr>
          <a:xfrm>
            <a:off x="3456602" y="1940450"/>
            <a:ext cx="624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WIGNER-SEITZ                     CONSTRUCTION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B7F13-1CD7-4D62-94E8-1CC7EEB209B3}"/>
              </a:ext>
            </a:extLst>
          </p:cNvPr>
          <p:cNvSpPr txBox="1"/>
          <p:nvPr/>
        </p:nvSpPr>
        <p:spPr>
          <a:xfrm>
            <a:off x="3247757" y="2758894"/>
            <a:ext cx="479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        USE </a:t>
            </a:r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PERPENDICULAR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CEC29-2334-4CE0-B9C3-255B64ECEA30}"/>
              </a:ext>
            </a:extLst>
          </p:cNvPr>
          <p:cNvSpPr txBox="1"/>
          <p:nvPr/>
        </p:nvSpPr>
        <p:spPr>
          <a:xfrm>
            <a:off x="5095399" y="3705424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BISECTORS.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7652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F4599DA1-DB09-4BA0-9F33-70251F29B3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92862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5519A4F0-120A-4FF3-84E6-426A420666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" b="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40729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A8B89FC-F130-4BF4-A4A6-9E6D4BFDEA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" b="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6380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E4EF068E-99F1-44D9-9318-9A80A1E05A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" b="2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54904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C9F58F52-6003-4865-A026-276E60DBB4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89752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78963ECF-0A4C-4A32-9653-1B51D55903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52690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53777E2C-D532-4640-933A-C8AD708E32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" b="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1199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ECA73C58-442A-4BA3-BCF2-2916548682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" b="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76425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73BBC402-E8AA-4FB5-AD98-7F554F6DCB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0C98AD-A0B6-4A58-AA8A-FB8D439B2D4C}"/>
              </a:ext>
            </a:extLst>
          </p:cNvPr>
          <p:cNvSpPr txBox="1"/>
          <p:nvPr/>
        </p:nvSpPr>
        <p:spPr>
          <a:xfrm>
            <a:off x="3456602" y="1940450"/>
            <a:ext cx="624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WIGNER-SEITZ                     CONSTRUCTION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1A4D4-EB8F-429A-9564-6C0DE91B05B3}"/>
              </a:ext>
            </a:extLst>
          </p:cNvPr>
          <p:cNvSpPr txBox="1"/>
          <p:nvPr/>
        </p:nvSpPr>
        <p:spPr>
          <a:xfrm>
            <a:off x="3247757" y="2758894"/>
            <a:ext cx="479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        USE </a:t>
            </a:r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PERPENDICULAR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AE036-EE5F-48CF-ABD6-D2011F7ED774}"/>
              </a:ext>
            </a:extLst>
          </p:cNvPr>
          <p:cNvSpPr txBox="1"/>
          <p:nvPr/>
        </p:nvSpPr>
        <p:spPr>
          <a:xfrm>
            <a:off x="5095399" y="3705424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BISECTORS.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B6CA3-115A-4C76-8C37-2B33DC1A0823}"/>
              </a:ext>
            </a:extLst>
          </p:cNvPr>
          <p:cNvSpPr txBox="1"/>
          <p:nvPr/>
        </p:nvSpPr>
        <p:spPr>
          <a:xfrm>
            <a:off x="3527821" y="4722155"/>
            <a:ext cx="627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W-S    CELL              IS       PRIM          UNIT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FEA9B2-7937-48EC-855A-A8AA2C2B487A}"/>
              </a:ext>
            </a:extLst>
          </p:cNvPr>
          <p:cNvSpPr txBox="1"/>
          <p:nvPr/>
        </p:nvSpPr>
        <p:spPr>
          <a:xfrm>
            <a:off x="8421554" y="5369554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CELL.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554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946E3BC-938E-4B13-90CC-8FB261BAC9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A9239D-7E26-4F41-A32C-36F5D910BEFE}"/>
              </a:ext>
            </a:extLst>
          </p:cNvPr>
          <p:cNvSpPr txBox="1"/>
          <p:nvPr/>
        </p:nvSpPr>
        <p:spPr>
          <a:xfrm>
            <a:off x="4453053" y="3400230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A NONLATTICE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02A17-8C11-4D55-931F-8B4B3A2552E1}"/>
              </a:ext>
            </a:extLst>
          </p:cNvPr>
          <p:cNvSpPr txBox="1"/>
          <p:nvPr/>
        </p:nvSpPr>
        <p:spPr>
          <a:xfrm>
            <a:off x="5096107" y="4221703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COLLECTION            OF          POINTS.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816D93-D915-4B5C-AF26-FB72A6EE272A}"/>
              </a:ext>
            </a:extLst>
          </p:cNvPr>
          <p:cNvSpPr txBox="1"/>
          <p:nvPr/>
        </p:nvSpPr>
        <p:spPr>
          <a:xfrm rot="21204499">
            <a:off x="3216920" y="1635403"/>
            <a:ext cx="308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VORONOI            CELL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F18C5-EBBC-466A-A3A4-8D360CCF6D35}"/>
              </a:ext>
            </a:extLst>
          </p:cNvPr>
          <p:cNvSpPr txBox="1"/>
          <p:nvPr/>
        </p:nvSpPr>
        <p:spPr>
          <a:xfrm>
            <a:off x="3612031" y="2620162"/>
            <a:ext cx="446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=  W-S CELL                       FOR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987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ronoi">
            <a:hlinkClick r:id="" action="ppaction://media"/>
            <a:extLst>
              <a:ext uri="{FF2B5EF4-FFF2-40B4-BE49-F238E27FC236}">
                <a16:creationId xmlns:a16="http://schemas.microsoft.com/office/drawing/2014/main" id="{F085311F-B51B-49AA-98E3-6F39C7BC7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8472" y="835702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667D1AB-D4F4-4F24-B8F4-A931CD367E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E3C7B7-A67C-4F26-B030-6F3A3828DA9F}"/>
              </a:ext>
            </a:extLst>
          </p:cNvPr>
          <p:cNvSpPr txBox="1"/>
          <p:nvPr/>
        </p:nvSpPr>
        <p:spPr>
          <a:xfrm rot="21250979">
            <a:off x="3306824" y="194602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BASIS: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D1E76-F2DF-4B46-B2D0-F75ECE55AF0B}"/>
              </a:ext>
            </a:extLst>
          </p:cNvPr>
          <p:cNvSpPr txBox="1"/>
          <p:nvPr/>
        </p:nvSpPr>
        <p:spPr>
          <a:xfrm>
            <a:off x="5516137" y="1865081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DESCRIPTION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0CF86E-6D93-4CAA-9892-DD94CECD368D}"/>
              </a:ext>
            </a:extLst>
          </p:cNvPr>
          <p:cNvSpPr txBox="1"/>
          <p:nvPr/>
        </p:nvSpPr>
        <p:spPr>
          <a:xfrm>
            <a:off x="3748611" y="2764612"/>
            <a:ext cx="5280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OF         OBJECT              IN      UNIT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636091-06C5-45AF-AF45-31E41613CC95}"/>
              </a:ext>
            </a:extLst>
          </p:cNvPr>
          <p:cNvSpPr txBox="1"/>
          <p:nvPr/>
        </p:nvSpPr>
        <p:spPr>
          <a:xfrm>
            <a:off x="3777505" y="3607698"/>
            <a:ext cx="463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CELL             WITH        RESPECT 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42850-FB77-4204-AAFF-0F78E368563B}"/>
              </a:ext>
            </a:extLst>
          </p:cNvPr>
          <p:cNvSpPr txBox="1"/>
          <p:nvPr/>
        </p:nvSpPr>
        <p:spPr>
          <a:xfrm>
            <a:off x="4620058" y="5161159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LATTICE       POINT. 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7E5AC-3ADC-4F5C-9CD5-F5DAC090D502}"/>
              </a:ext>
            </a:extLst>
          </p:cNvPr>
          <p:cNvSpPr txBox="1"/>
          <p:nvPr/>
        </p:nvSpPr>
        <p:spPr>
          <a:xfrm>
            <a:off x="3829563" y="4412651"/>
            <a:ext cx="31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TO    A     REFERENCE 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3611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개체 틀 4">
            <a:extLst>
              <a:ext uri="{FF2B5EF4-FFF2-40B4-BE49-F238E27FC236}">
                <a16:creationId xmlns:a16="http://schemas.microsoft.com/office/drawing/2014/main" id="{B3877089-DCA9-4698-A2DF-440326076F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" b="11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74333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801C69C5-8051-4653-B2BD-D5EA5D11405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"/>
          <a:stretch/>
        </p:blipFill>
        <p:spPr>
          <a:xfrm>
            <a:off x="2690813" y="976313"/>
            <a:ext cx="8015287" cy="580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043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3C512008-5670-4C7C-B211-1BF836CF4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836" y="859842"/>
            <a:ext cx="7772230" cy="58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51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6FB410D1-5DD0-4733-BEC4-FD857422D2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A017FE-4770-4FB6-ADA6-F5181F60E722}"/>
              </a:ext>
            </a:extLst>
          </p:cNvPr>
          <p:cNvSpPr txBox="1"/>
          <p:nvPr/>
        </p:nvSpPr>
        <p:spPr>
          <a:xfrm>
            <a:off x="3438982" y="2011836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3D LATTICES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0A996-9993-483B-B6A4-72C4EB572D3D}"/>
              </a:ext>
            </a:extLst>
          </p:cNvPr>
          <p:cNvSpPr txBox="1"/>
          <p:nvPr/>
        </p:nvSpPr>
        <p:spPr>
          <a:xfrm rot="21368976">
            <a:off x="3438982" y="2890333"/>
            <a:ext cx="484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*     YOU            WILL            NOT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CEF1A-18DE-407D-8ADA-BEAA23A4B982}"/>
              </a:ext>
            </a:extLst>
          </p:cNvPr>
          <p:cNvSpPr txBox="1"/>
          <p:nvPr/>
        </p:nvSpPr>
        <p:spPr>
          <a:xfrm rot="21439509">
            <a:off x="4735207" y="3758245"/>
            <a:ext cx="361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NEED         TO        KNOW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3E2565-B67A-4A24-BF07-13F2480E9F91}"/>
              </a:ext>
            </a:extLst>
          </p:cNvPr>
          <p:cNvSpPr txBox="1"/>
          <p:nvPr/>
        </p:nvSpPr>
        <p:spPr>
          <a:xfrm rot="21439509">
            <a:off x="4593581" y="4586502"/>
            <a:ext cx="5309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ABOUT          LATTICES           IN    3D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757943-4B76-4515-94BB-4C54EB744685}"/>
              </a:ext>
            </a:extLst>
          </p:cNvPr>
          <p:cNvSpPr txBox="1"/>
          <p:nvPr/>
        </p:nvSpPr>
        <p:spPr>
          <a:xfrm rot="21439509">
            <a:off x="4734928" y="5403432"/>
            <a:ext cx="412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WHERE          AXES          ARE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7B8EB2-8891-4A91-B7CB-B300B6048A54}"/>
              </a:ext>
            </a:extLst>
          </p:cNvPr>
          <p:cNvSpPr txBox="1"/>
          <p:nvPr/>
        </p:nvSpPr>
        <p:spPr>
          <a:xfrm>
            <a:off x="5278557" y="6340798"/>
            <a:ext cx="4305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NOT          ORTHOGONAL        *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9804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B19DCF09-F6C0-48F7-B31B-03A11B9E6A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F6CA3E-2CC5-46D7-AC47-2ABBF7DA6CB9}"/>
              </a:ext>
            </a:extLst>
          </p:cNvPr>
          <p:cNvSpPr txBox="1"/>
          <p:nvPr/>
        </p:nvSpPr>
        <p:spPr>
          <a:xfrm rot="21131312">
            <a:off x="3416405" y="1876370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CUBIC      LATTICE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92AB7-262B-44C5-BC48-D980546A0958}"/>
              </a:ext>
            </a:extLst>
          </p:cNvPr>
          <p:cNvSpPr txBox="1"/>
          <p:nvPr/>
        </p:nvSpPr>
        <p:spPr>
          <a:xfrm rot="21440975">
            <a:off x="4899198" y="2735678"/>
            <a:ext cx="2393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SIMPLE      CUBIC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7CD639-B628-4BE5-AB94-6AD0A683C5CC}"/>
              </a:ext>
            </a:extLst>
          </p:cNvPr>
          <p:cNvSpPr txBox="1"/>
          <p:nvPr/>
        </p:nvSpPr>
        <p:spPr>
          <a:xfrm>
            <a:off x="5097547" y="3473403"/>
            <a:ext cx="292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PRIMITIVE       CUBIC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7B5089-F2B4-4F9F-947E-8EA7A4CC0384}"/>
              </a:ext>
            </a:extLst>
          </p:cNvPr>
          <p:cNvSpPr txBox="1"/>
          <p:nvPr/>
        </p:nvSpPr>
        <p:spPr>
          <a:xfrm>
            <a:off x="5419281" y="4216813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CUBIC          P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B5B14-A456-4535-98D8-55BA1DF43295}"/>
              </a:ext>
            </a:extLst>
          </p:cNvPr>
          <p:cNvSpPr txBox="1"/>
          <p:nvPr/>
        </p:nvSpPr>
        <p:spPr>
          <a:xfrm rot="21295162">
            <a:off x="3882775" y="5521085"/>
            <a:ext cx="400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UNIT       CELL      =      CUBE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1761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C636638D-536C-480D-81D8-47BFAB5891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" b="1507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66A1A3-76DF-4996-A137-C5F67F7ACB4D}"/>
              </a:ext>
            </a:extLst>
          </p:cNvPr>
          <p:cNvSpPr txBox="1"/>
          <p:nvPr/>
        </p:nvSpPr>
        <p:spPr>
          <a:xfrm>
            <a:off x="9645100" y="5977825"/>
            <a:ext cx="217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C0000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IS THERE ANY?</a:t>
            </a:r>
            <a:endParaRPr lang="ko-KR" altLang="en-US" sz="2400" b="1" dirty="0">
              <a:solidFill>
                <a:srgbClr val="C00000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1232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50BE60CC-9D27-433F-9C4A-0F0EA36C48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" b="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49862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265D990C-AC51-4E16-9E0E-1DEA98E2D3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AB1576A-0EDB-48E3-A699-CCF840020050}"/>
                  </a:ext>
                </a:extLst>
              </p:cNvPr>
              <p:cNvSpPr txBox="1"/>
              <p:nvPr/>
            </p:nvSpPr>
            <p:spPr>
              <a:xfrm>
                <a:off x="4544014" y="1511018"/>
                <a:ext cx="2288895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altLang="ko-K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⌊"/>
                          <m:endChr m:val="⌋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altLang="ko-K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ko-KR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ko-KR" alt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AB1576A-0EDB-48E3-A699-CCF84002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014" y="1511018"/>
                <a:ext cx="2288895" cy="4140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C14658-1A29-446F-AB08-09498F769193}"/>
                  </a:ext>
                </a:extLst>
              </p:cNvPr>
              <p:cNvSpPr txBox="1"/>
              <p:nvPr/>
            </p:nvSpPr>
            <p:spPr>
              <a:xfrm>
                <a:off x="5688461" y="3059668"/>
                <a:ext cx="15497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altLang="ko-KR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ko-KR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altLang="ko-KR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ko-KR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altLang="ko-KR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∈</m:t>
                      </m:r>
                      <m:r>
                        <a:rPr lang="en-US" altLang="ko-KR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ko-KR" alt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C14658-1A29-446F-AB08-09498F769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461" y="3059668"/>
                <a:ext cx="1549783" cy="369332"/>
              </a:xfrm>
              <a:prstGeom prst="rect">
                <a:avLst/>
              </a:prstGeom>
              <a:blipFill>
                <a:blip r:embed="rId4"/>
                <a:stretch>
                  <a:fillRect l="-787" r="-3150" b="-81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A36D11F-DFB9-40C6-A4DC-649B0F61F707}"/>
              </a:ext>
            </a:extLst>
          </p:cNvPr>
          <p:cNvSpPr txBox="1"/>
          <p:nvPr/>
        </p:nvSpPr>
        <p:spPr>
          <a:xfrm>
            <a:off x="8016901" y="199825"/>
            <a:ext cx="4048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5"/>
              </a:rPr>
              <a:t>https://en.wikipedia.org/wiki/Integer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3CA342-CE90-48D2-8F14-FDD06A1DDEAD}"/>
              </a:ext>
            </a:extLst>
          </p:cNvPr>
          <p:cNvSpPr txBox="1"/>
          <p:nvPr/>
        </p:nvSpPr>
        <p:spPr>
          <a:xfrm>
            <a:off x="9009973" y="5019701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PLV’S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A965CA-3B13-4065-91D6-FD6B173402A0}"/>
                  </a:ext>
                </a:extLst>
              </p:cNvPr>
              <p:cNvSpPr txBox="1"/>
              <p:nvPr/>
            </p:nvSpPr>
            <p:spPr>
              <a:xfrm>
                <a:off x="4428784" y="4104599"/>
                <a:ext cx="19480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ko-K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⌊"/>
                          <m:endChr m:val="⌋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1, 0, 0</m:t>
                          </m:r>
                        </m:e>
                      </m:d>
                    </m:oMath>
                  </m:oMathPara>
                </a14:m>
                <a:endParaRPr lang="ko-KR" alt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A965CA-3B13-4065-91D6-FD6B17340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784" y="4104599"/>
                <a:ext cx="1948033" cy="369332"/>
              </a:xfrm>
              <a:prstGeom prst="rect">
                <a:avLst/>
              </a:prstGeom>
              <a:blipFill>
                <a:blip r:embed="rId6"/>
                <a:stretch>
                  <a:fillRect l="-940"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213FB7-865C-4336-B685-0BB7B506F7CC}"/>
                  </a:ext>
                </a:extLst>
              </p:cNvPr>
              <p:cNvSpPr txBox="1"/>
              <p:nvPr/>
            </p:nvSpPr>
            <p:spPr>
              <a:xfrm>
                <a:off x="4469672" y="4835035"/>
                <a:ext cx="19551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altLang="ko-K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⌊"/>
                          <m:endChr m:val="⌋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0, 1, 0</m:t>
                          </m:r>
                        </m:e>
                      </m:d>
                    </m:oMath>
                  </m:oMathPara>
                </a14:m>
                <a:endParaRPr lang="ko-KR" alt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213FB7-865C-4336-B685-0BB7B506F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672" y="4835035"/>
                <a:ext cx="1955151" cy="369332"/>
              </a:xfrm>
              <a:prstGeom prst="rect">
                <a:avLst/>
              </a:prstGeom>
              <a:blipFill>
                <a:blip r:embed="rId7"/>
                <a:stretch>
                  <a:fillRect l="-623"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751ECA-9A98-42B4-AAE7-18A7A3AADD84}"/>
                  </a:ext>
                </a:extLst>
              </p:cNvPr>
              <p:cNvSpPr txBox="1"/>
              <p:nvPr/>
            </p:nvSpPr>
            <p:spPr>
              <a:xfrm>
                <a:off x="4560617" y="5793159"/>
                <a:ext cx="19551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altLang="ko-K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⌊"/>
                          <m:endChr m:val="⌋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0, 0, 1</m:t>
                          </m:r>
                        </m:e>
                      </m:d>
                    </m:oMath>
                  </m:oMathPara>
                </a14:m>
                <a:endParaRPr lang="ko-KR" alt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751ECA-9A98-42B4-AAE7-18A7A3AAD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617" y="5793159"/>
                <a:ext cx="1955151" cy="369332"/>
              </a:xfrm>
              <a:prstGeom prst="rect">
                <a:avLst/>
              </a:prstGeom>
              <a:blipFill>
                <a:blip r:embed="rId8"/>
                <a:stretch>
                  <a:fillRect l="-623"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06142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F6B509D5-A373-4676-9D6F-829479B4D0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545B03-05E9-48F4-A996-2B80A8277335}"/>
              </a:ext>
            </a:extLst>
          </p:cNvPr>
          <p:cNvSpPr txBox="1"/>
          <p:nvPr/>
        </p:nvSpPr>
        <p:spPr>
          <a:xfrm>
            <a:off x="3431818" y="3399843"/>
            <a:ext cx="364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 =   #    OF         NEAREST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1583C-48C8-4055-ABAF-D7E842A228E5}"/>
              </a:ext>
            </a:extLst>
          </p:cNvPr>
          <p:cNvSpPr txBox="1"/>
          <p:nvPr/>
        </p:nvSpPr>
        <p:spPr>
          <a:xfrm>
            <a:off x="6818072" y="4005146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NEIGHBOURS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2FA671-1005-4A3B-BAD8-57C3C0E7603E}"/>
              </a:ext>
            </a:extLst>
          </p:cNvPr>
          <p:cNvSpPr txBox="1"/>
          <p:nvPr/>
        </p:nvSpPr>
        <p:spPr>
          <a:xfrm rot="21391336">
            <a:off x="3718931" y="1536783"/>
            <a:ext cx="454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 COORDINATION             NUMBER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E52B7-BB61-4260-8F47-19801C4BDCE3}"/>
              </a:ext>
            </a:extLst>
          </p:cNvPr>
          <p:cNvSpPr txBox="1"/>
          <p:nvPr/>
        </p:nvSpPr>
        <p:spPr>
          <a:xfrm>
            <a:off x="5967432" y="235235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 = Z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1812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163F64F0-8EC4-4E49-9974-F27B4AFFA4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F3FE1F-A6A2-4455-BE49-554BCD7F07A8}"/>
              </a:ext>
            </a:extLst>
          </p:cNvPr>
          <p:cNvSpPr txBox="1"/>
          <p:nvPr/>
        </p:nvSpPr>
        <p:spPr>
          <a:xfrm rot="21430348">
            <a:off x="3702204" y="1798389"/>
            <a:ext cx="544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TETRAGONAL                LATTICE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9C3A75-90F4-4B07-B74A-B161529B27E3}"/>
              </a:ext>
            </a:extLst>
          </p:cNvPr>
          <p:cNvSpPr txBox="1"/>
          <p:nvPr/>
        </p:nvSpPr>
        <p:spPr>
          <a:xfrm rot="21438484">
            <a:off x="4355785" y="2669552"/>
            <a:ext cx="6469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AXES              </a:t>
            </a:r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</a:t>
            </a:r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         2 EDGES         EQUAL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3F0D82-F5ED-4ADE-A167-576191D7719C}"/>
              </a:ext>
            </a:extLst>
          </p:cNvPr>
          <p:cNvSpPr txBox="1"/>
          <p:nvPr/>
        </p:nvSpPr>
        <p:spPr>
          <a:xfrm rot="21438484">
            <a:off x="4129495" y="4484835"/>
            <a:ext cx="6469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AXES         </a:t>
            </a:r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</a:t>
            </a:r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         NO EDGES         EQUAL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DD5F07-EEEB-438D-A18F-6E6DE7B60D0C}"/>
              </a:ext>
            </a:extLst>
          </p:cNvPr>
          <p:cNvSpPr txBox="1"/>
          <p:nvPr/>
        </p:nvSpPr>
        <p:spPr>
          <a:xfrm rot="21430348">
            <a:off x="3375102" y="3657955"/>
            <a:ext cx="544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ORTHORHOMBIC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407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9D14558D-FA98-45D1-A0C9-9081BEC12E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" b="12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53198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C636638D-536C-480D-81D8-47BFAB5891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" b="15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33649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3C512008-5670-4C7C-B211-1BF836CF4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836" y="859842"/>
            <a:ext cx="7772230" cy="58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264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8EA86B2-A1A9-4DE8-9419-359041C0C1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D4DB8F-7DC3-4CE8-953A-428ED0DFC749}"/>
              </a:ext>
            </a:extLst>
          </p:cNvPr>
          <p:cNvSpPr txBox="1"/>
          <p:nvPr/>
        </p:nvSpPr>
        <p:spPr>
          <a:xfrm rot="21430348">
            <a:off x="3931337" y="1720332"/>
            <a:ext cx="544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CsCl</a:t>
            </a:r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STRUCTURE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77655-5DEA-4385-B1E6-56107B978519}"/>
              </a:ext>
            </a:extLst>
          </p:cNvPr>
          <p:cNvSpPr txBox="1"/>
          <p:nvPr/>
        </p:nvSpPr>
        <p:spPr>
          <a:xfrm rot="21430348">
            <a:off x="3290858" y="2895163"/>
            <a:ext cx="731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P.    CUBIC             LATTICE               W/     BASIS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855D2-99A8-4DED-AF16-3EA10CA0EED6}"/>
              </a:ext>
            </a:extLst>
          </p:cNvPr>
          <p:cNvSpPr txBox="1"/>
          <p:nvPr/>
        </p:nvSpPr>
        <p:spPr>
          <a:xfrm>
            <a:off x="4729691" y="3873756"/>
            <a:ext cx="1685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Cs        @     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DC3AA1-F7A6-484C-967F-62D62994696F}"/>
                  </a:ext>
                </a:extLst>
              </p:cNvPr>
              <p:cNvSpPr txBox="1"/>
              <p:nvPr/>
            </p:nvSpPr>
            <p:spPr>
              <a:xfrm>
                <a:off x="6846849" y="3935997"/>
                <a:ext cx="9227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⌊"/>
                          <m:endChr m:val="⌋"/>
                          <m:ctrlPr>
                            <a:rPr lang="en-US" altLang="ko-KR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0, 0, 0</m:t>
                          </m:r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DC3AA1-F7A6-484C-967F-62D629946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9" y="3935997"/>
                <a:ext cx="9227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8426E3C-70C2-4E25-85E3-AC283132B4D9}"/>
              </a:ext>
            </a:extLst>
          </p:cNvPr>
          <p:cNvSpPr txBox="1"/>
          <p:nvPr/>
        </p:nvSpPr>
        <p:spPr>
          <a:xfrm>
            <a:off x="4729691" y="4639479"/>
            <a:ext cx="142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Cl     @     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6118FE-9A56-4771-8B88-270B91284694}"/>
                  </a:ext>
                </a:extLst>
              </p:cNvPr>
              <p:cNvSpPr txBox="1"/>
              <p:nvPr/>
            </p:nvSpPr>
            <p:spPr>
              <a:xfrm>
                <a:off x="6652233" y="4866782"/>
                <a:ext cx="1543913" cy="452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⌊"/>
                          <m:endChr m:val="⌋"/>
                          <m:ctrlPr>
                            <a:rPr lang="en-US" altLang="ko-KR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n-US" altLang="ko-KR" sz="1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ko-K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type m:val="skw"/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ko-K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type m:val="skw"/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6118FE-9A56-4771-8B88-270B91284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233" y="4866782"/>
                <a:ext cx="1543913" cy="452496"/>
              </a:xfrm>
              <a:prstGeom prst="rect">
                <a:avLst/>
              </a:prstGeom>
              <a:blipFill>
                <a:blip r:embed="rId4"/>
                <a:stretch>
                  <a:fillRect l="-15354" t="-118667" r="-44488" b="-184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9851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8E627740-286E-485D-945D-23C2C1BF78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09905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2E5CFDD5-B8CF-44BD-BE00-295E8261AF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" b="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49417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F845A381-D5E5-4125-818E-6E08E880E0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B928C5-E23F-455D-9048-9BA6A851DBF4}"/>
              </a:ext>
            </a:extLst>
          </p:cNvPr>
          <p:cNvSpPr txBox="1"/>
          <p:nvPr/>
        </p:nvSpPr>
        <p:spPr>
          <a:xfrm rot="21430348">
            <a:off x="3507590" y="1753785"/>
            <a:ext cx="544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PURE  Cs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82675-3B85-41BC-AC0F-B91F93D2198E}"/>
              </a:ext>
            </a:extLst>
          </p:cNvPr>
          <p:cNvSpPr txBox="1"/>
          <p:nvPr/>
        </p:nvSpPr>
        <p:spPr>
          <a:xfrm>
            <a:off x="4407120" y="2502620"/>
            <a:ext cx="544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(CUBIC      P        LATTICE)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BB3EC8-2E36-48D9-AE77-C88DB6B0471C}"/>
              </a:ext>
            </a:extLst>
          </p:cNvPr>
          <p:cNvSpPr txBox="1"/>
          <p:nvPr/>
        </p:nvSpPr>
        <p:spPr>
          <a:xfrm>
            <a:off x="4506667" y="3359342"/>
            <a:ext cx="1685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Cs        @     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855506-A7FB-4E9F-ABAE-511E68B7AF09}"/>
                  </a:ext>
                </a:extLst>
              </p:cNvPr>
              <p:cNvSpPr txBox="1"/>
              <p:nvPr/>
            </p:nvSpPr>
            <p:spPr>
              <a:xfrm>
                <a:off x="6623825" y="3421583"/>
                <a:ext cx="9227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⌊"/>
                          <m:endChr m:val="⌋"/>
                          <m:ctrlPr>
                            <a:rPr lang="en-US" altLang="ko-KR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0, 0, 0</m:t>
                          </m:r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855506-A7FB-4E9F-ABAE-511E68B7A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825" y="3421583"/>
                <a:ext cx="9227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12963B9-65CF-420E-B631-B9542AB708D6}"/>
              </a:ext>
            </a:extLst>
          </p:cNvPr>
          <p:cNvSpPr txBox="1"/>
          <p:nvPr/>
        </p:nvSpPr>
        <p:spPr>
          <a:xfrm>
            <a:off x="4506667" y="4125065"/>
            <a:ext cx="142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Cs     @     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7B7978-FB52-431F-B9F6-E62A49A01F3E}"/>
                  </a:ext>
                </a:extLst>
              </p:cNvPr>
              <p:cNvSpPr txBox="1"/>
              <p:nvPr/>
            </p:nvSpPr>
            <p:spPr>
              <a:xfrm>
                <a:off x="6429209" y="4352368"/>
                <a:ext cx="1543913" cy="452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⌊"/>
                          <m:endChr m:val="⌋"/>
                          <m:ctrlPr>
                            <a:rPr lang="en-US" altLang="ko-KR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n-US" altLang="ko-KR" sz="1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ko-K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type m:val="skw"/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ko-K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type m:val="skw"/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7B7978-FB52-431F-B9F6-E62A49A01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209" y="4352368"/>
                <a:ext cx="1543913" cy="452496"/>
              </a:xfrm>
              <a:prstGeom prst="rect">
                <a:avLst/>
              </a:prstGeom>
              <a:blipFill>
                <a:blip r:embed="rId4"/>
                <a:stretch>
                  <a:fillRect l="-15810" t="-120270" r="-44664" b="-1878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6846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22D3603A-6010-46BC-BC83-595809B70D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" b="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43491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5DE76186-AB2B-4081-A0F4-526BDBAED7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" b="16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11469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5488DC54-389A-499D-AE05-E22A016654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82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A6A382-C696-4020-AAD8-5810E495AD7A}"/>
              </a:ext>
            </a:extLst>
          </p:cNvPr>
          <p:cNvSpPr txBox="1"/>
          <p:nvPr/>
        </p:nvSpPr>
        <p:spPr>
          <a:xfrm rot="21430348">
            <a:off x="3507183" y="1737299"/>
            <a:ext cx="6110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BODY          CENTERED                   CUBIC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648C1B-C385-4D5C-9F33-42B0DE4DADDD}"/>
              </a:ext>
            </a:extLst>
          </p:cNvPr>
          <p:cNvSpPr txBox="1"/>
          <p:nvPr/>
        </p:nvSpPr>
        <p:spPr>
          <a:xfrm rot="21430348">
            <a:off x="4620062" y="2558212"/>
            <a:ext cx="147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LATTICE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65E30-1E84-415F-975E-130C76C0B8E4}"/>
              </a:ext>
            </a:extLst>
          </p:cNvPr>
          <p:cNvSpPr txBox="1"/>
          <p:nvPr/>
        </p:nvSpPr>
        <p:spPr>
          <a:xfrm rot="21430348">
            <a:off x="4783615" y="3516322"/>
            <a:ext cx="147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Comic Sans MS" panose="030F0702030302020204" pitchFamily="66" charset="0"/>
              </a:rPr>
              <a:t>CUBIC - I</a:t>
            </a:r>
            <a:endParaRPr lang="ko-KR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426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273B714E-EA82-4735-8EFB-F15A84CB18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800F76-B286-4AE1-904A-1DB58DD1E779}"/>
              </a:ext>
            </a:extLst>
          </p:cNvPr>
          <p:cNvSpPr txBox="1"/>
          <p:nvPr/>
        </p:nvSpPr>
        <p:spPr>
          <a:xfrm>
            <a:off x="1660550" y="5137439"/>
            <a:ext cx="374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C0000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COORDINATION NUMBER?</a:t>
            </a:r>
            <a:endParaRPr lang="ko-KR" altLang="en-US" sz="2400" b="1" dirty="0">
              <a:solidFill>
                <a:srgbClr val="C00000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68665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4D1EA47D-E20B-4D0D-9F2A-1F23C250D9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27281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5316CC20-9EC1-422E-B1D7-873650E1A3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9626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C9821D7B-D168-47A5-B146-5DB939DA3B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4434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3293</TotalTime>
  <Words>368</Words>
  <Application>Microsoft Office PowerPoint</Application>
  <PresentationFormat>와이드스크린</PresentationFormat>
  <Paragraphs>117</Paragraphs>
  <Slides>84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84</vt:i4>
      </vt:variant>
    </vt:vector>
  </HeadingPairs>
  <TitlesOfParts>
    <vt:vector size="92" baseType="lpstr">
      <vt:lpstr>Arial Unicode MS</vt:lpstr>
      <vt:lpstr>맑은 고딕</vt:lpstr>
      <vt:lpstr>휴먼매직체</vt:lpstr>
      <vt:lpstr>Arial</vt:lpstr>
      <vt:lpstr>Cambria Math</vt:lpstr>
      <vt:lpstr>Comic Sans MS</vt:lpstr>
      <vt:lpstr>Verdana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 Jong-Sook</dc:creator>
  <cp:lastModifiedBy>이종숙(Jong-Sook Lee)</cp:lastModifiedBy>
  <cp:revision>144</cp:revision>
  <dcterms:created xsi:type="dcterms:W3CDTF">2020-08-22T10:57:40Z</dcterms:created>
  <dcterms:modified xsi:type="dcterms:W3CDTF">2020-11-09T23:35:56Z</dcterms:modified>
</cp:coreProperties>
</file>