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2" r:id="rId3"/>
    <p:sldId id="295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96" r:id="rId18"/>
    <p:sldId id="275" r:id="rId19"/>
    <p:sldId id="297" r:id="rId20"/>
    <p:sldId id="298" r:id="rId21"/>
    <p:sldId id="276" r:id="rId22"/>
    <p:sldId id="299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4" r:id="rId36"/>
    <p:sldId id="293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06"/>
    <a:srgbClr val="14291B"/>
    <a:srgbClr val="172C20"/>
    <a:srgbClr val="E8E1C3"/>
    <a:srgbClr val="EAE3C5"/>
    <a:srgbClr val="CC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podcasts.ox.ac.uk/series/oxford-solid-state-basics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74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13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54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68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76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06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4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42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2020-10-13(Tue)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03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0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880175"/>
            <a:ext cx="8159999" cy="5777778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95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1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odcasts.ox.ac.uk/06-microscopic-view-vibrations-solids-one-dimension-i-monatomic-harmonic-chain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uid_mechanic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808" y="429309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4D728-D24A-496F-B4AA-EFA26B975F15}"/>
              </a:ext>
            </a:extLst>
          </p:cNvPr>
          <p:cNvSpPr txBox="1"/>
          <p:nvPr/>
        </p:nvSpPr>
        <p:spPr>
          <a:xfrm>
            <a:off x="2112532" y="-59602"/>
            <a:ext cx="6096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002D62"/>
                </a:solidFill>
                <a:effectLst/>
                <a:latin typeface="Verdana" panose="020B0604030504040204" pitchFamily="34" charset="0"/>
                <a:hlinkClick r:id="rId2"/>
              </a:rPr>
              <a:t>06. Microscopic View of Vibrations in Solids in One Dimension I: The Monatomic Harmonic Chain</a:t>
            </a:r>
            <a:endParaRPr lang="ko-KR" altLang="en-US" dirty="0"/>
          </a:p>
        </p:txBody>
      </p:sp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FA32C051-E7E8-4552-964E-A9DDEAAE19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344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DEFEB3C3-C039-4D82-BEE1-AD1C2AB3C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8832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이(가) 표시된 사진&#10;&#10;자동 생성된 설명">
            <a:extLst>
              <a:ext uri="{FF2B5EF4-FFF2-40B4-BE49-F238E27FC236}">
                <a16:creationId xmlns:a16="http://schemas.microsoft.com/office/drawing/2014/main" id="{A802242F-E018-434F-9350-04FA9E3D5A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18040BC-B0A3-41F0-84EA-32ED2939777B}"/>
              </a:ext>
            </a:extLst>
          </p:cNvPr>
          <p:cNvSpPr/>
          <p:nvPr/>
        </p:nvSpPr>
        <p:spPr>
          <a:xfrm>
            <a:off x="3311557" y="5392882"/>
            <a:ext cx="6681355" cy="1265293"/>
          </a:xfrm>
          <a:prstGeom prst="rect">
            <a:avLst/>
          </a:prstGeom>
          <a:solidFill>
            <a:srgbClr val="0013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7521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DA90B4CA-302A-484E-B5E4-77A4C25CF5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323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칠판이(가) 표시된 사진&#10;&#10;자동 생성된 설명">
            <a:extLst>
              <a:ext uri="{FF2B5EF4-FFF2-40B4-BE49-F238E27FC236}">
                <a16:creationId xmlns:a16="http://schemas.microsoft.com/office/drawing/2014/main" id="{AB3D4D20-567B-49DD-AABC-0EBF34D277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750E6-5760-4F13-972F-1B645C758C4F}"/>
              </a:ext>
            </a:extLst>
          </p:cNvPr>
          <p:cNvSpPr txBox="1"/>
          <p:nvPr/>
        </p:nvSpPr>
        <p:spPr>
          <a:xfrm>
            <a:off x="2255520" y="1998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https://en.wikipedia.org/wiki/Fluid_mechanics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464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31FFEB32-3932-4030-A5FB-1AAF974264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5831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296E76A-438E-4A15-B7B7-063A4E37C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C68E52C-5AA3-4ADE-8B33-43A432D4579D}"/>
              </a:ext>
            </a:extLst>
          </p:cNvPr>
          <p:cNvSpPr/>
          <p:nvPr/>
        </p:nvSpPr>
        <p:spPr>
          <a:xfrm>
            <a:off x="2701636" y="2171700"/>
            <a:ext cx="7824355" cy="4301836"/>
          </a:xfrm>
          <a:prstGeom prst="rect">
            <a:avLst/>
          </a:prstGeom>
          <a:solidFill>
            <a:srgbClr val="14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487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persion">
            <a:hlinkClick r:id="" action="ppaction://media"/>
            <a:extLst>
              <a:ext uri="{FF2B5EF4-FFF2-40B4-BE49-F238E27FC236}">
                <a16:creationId xmlns:a16="http://schemas.microsoft.com/office/drawing/2014/main" id="{ECE11016-FA52-4C90-889A-9A7634A47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10" r="10147"/>
          <a:stretch/>
        </p:blipFill>
        <p:spPr>
          <a:xfrm>
            <a:off x="2557282" y="771861"/>
            <a:ext cx="8191165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296E76A-438E-4A15-B7B7-063A4E37C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DEEB831-65B7-4177-946A-A0B29E75EF36}"/>
              </a:ext>
            </a:extLst>
          </p:cNvPr>
          <p:cNvSpPr/>
          <p:nvPr/>
        </p:nvSpPr>
        <p:spPr>
          <a:xfrm>
            <a:off x="3522518" y="1007918"/>
            <a:ext cx="6681355" cy="883227"/>
          </a:xfrm>
          <a:prstGeom prst="rect">
            <a:avLst/>
          </a:prstGeom>
          <a:solidFill>
            <a:srgbClr val="14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75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A1C845A4-0D5B-45B9-8E84-B8A785954A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AA3E75E-105F-4577-BE5D-EE18DD8CC51A}"/>
              </a:ext>
            </a:extLst>
          </p:cNvPr>
          <p:cNvSpPr/>
          <p:nvPr/>
        </p:nvSpPr>
        <p:spPr>
          <a:xfrm>
            <a:off x="2939010" y="4177145"/>
            <a:ext cx="6681355" cy="2130137"/>
          </a:xfrm>
          <a:prstGeom prst="rect">
            <a:avLst/>
          </a:prstGeom>
          <a:solidFill>
            <a:srgbClr val="14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0887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이(가) 표시된 사진&#10;&#10;자동 생성된 설명">
            <a:extLst>
              <a:ext uri="{FF2B5EF4-FFF2-40B4-BE49-F238E27FC236}">
                <a16:creationId xmlns:a16="http://schemas.microsoft.com/office/drawing/2014/main" id="{A802242F-E018-434F-9350-04FA9E3D5A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687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칠판이(가) 표시된 사진&#10;&#10;자동 생성된 설명">
            <a:extLst>
              <a:ext uri="{FF2B5EF4-FFF2-40B4-BE49-F238E27FC236}">
                <a16:creationId xmlns:a16="http://schemas.microsoft.com/office/drawing/2014/main" id="{7F91F1D0-A6EF-4381-9D69-637D7CBF59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53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A1C845A4-0D5B-45B9-8E84-B8A785954A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BC62176-9E26-4E43-BAB0-B7181A69205E}"/>
              </a:ext>
            </a:extLst>
          </p:cNvPr>
          <p:cNvSpPr/>
          <p:nvPr/>
        </p:nvSpPr>
        <p:spPr>
          <a:xfrm>
            <a:off x="2939010" y="1205345"/>
            <a:ext cx="7233690" cy="2680855"/>
          </a:xfrm>
          <a:prstGeom prst="rect">
            <a:avLst/>
          </a:prstGeom>
          <a:solidFill>
            <a:srgbClr val="14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33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 descr="텍스트이(가) 표시된 사진&#10;&#10;자동 생성된 설명">
            <a:extLst>
              <a:ext uri="{FF2B5EF4-FFF2-40B4-BE49-F238E27FC236}">
                <a16:creationId xmlns:a16="http://schemas.microsoft.com/office/drawing/2014/main" id="{A5414BFE-766F-4C39-BBC8-8BC2577241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929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이(가) 표시된 사진&#10;&#10;자동 생성된 설명">
            <a:extLst>
              <a:ext uri="{FF2B5EF4-FFF2-40B4-BE49-F238E27FC236}">
                <a16:creationId xmlns:a16="http://schemas.microsoft.com/office/drawing/2014/main" id="{A802242F-E018-434F-9350-04FA9E3D5A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pic>
        <p:nvPicPr>
          <p:cNvPr id="5" name="그림 개체 틀 5">
            <a:extLst>
              <a:ext uri="{FF2B5EF4-FFF2-40B4-BE49-F238E27FC236}">
                <a16:creationId xmlns:a16="http://schemas.microsoft.com/office/drawing/2014/main" id="{DE94A2F8-0438-4FD2-85D5-C237C4487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212" b="41980"/>
          <a:stretch/>
        </p:blipFill>
        <p:spPr>
          <a:xfrm>
            <a:off x="2588952" y="897493"/>
            <a:ext cx="8143883" cy="33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2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대형, 앉아있는, 물, 보트이(가) 표시된 사진&#10;&#10;자동 생성된 설명">
            <a:extLst>
              <a:ext uri="{FF2B5EF4-FFF2-40B4-BE49-F238E27FC236}">
                <a16:creationId xmlns:a16="http://schemas.microsoft.com/office/drawing/2014/main" id="{59DDD333-7FBF-4495-9F75-86E2C324A4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61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, 전화이(가) 표시된 사진&#10;&#10;자동 생성된 설명">
            <a:extLst>
              <a:ext uri="{FF2B5EF4-FFF2-40B4-BE49-F238E27FC236}">
                <a16:creationId xmlns:a16="http://schemas.microsoft.com/office/drawing/2014/main" id="{CFC08831-1C34-46EF-AEA0-EA50AC806E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099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4615CA34-CB0D-4711-8D21-5AF1C88577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6480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, 전화, 측정기, 방이(가) 표시된 사진&#10;&#10;자동 생성된 설명">
            <a:extLst>
              <a:ext uri="{FF2B5EF4-FFF2-40B4-BE49-F238E27FC236}">
                <a16:creationId xmlns:a16="http://schemas.microsoft.com/office/drawing/2014/main" id="{2DF6FFAB-7E4A-45AA-B4A7-ED4E2768A9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1722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그리기이(가) 표시된 사진&#10;&#10;자동 생성된 설명">
            <a:extLst>
              <a:ext uri="{FF2B5EF4-FFF2-40B4-BE49-F238E27FC236}">
                <a16:creationId xmlns:a16="http://schemas.microsoft.com/office/drawing/2014/main" id="{7AA058A4-D68C-401A-9EBE-ECBDEB0D0C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243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3560B796-515C-4263-B481-C45835740F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9261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, 칠판이(가) 표시된 사진&#10;&#10;자동 생성된 설명">
            <a:extLst>
              <a:ext uri="{FF2B5EF4-FFF2-40B4-BE49-F238E27FC236}">
                <a16:creationId xmlns:a16="http://schemas.microsoft.com/office/drawing/2014/main" id="{C53B2944-0B6B-49FE-9A6C-20872B5A09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994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C30711-685F-4FCA-A541-2EE87B16F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94" y="2388680"/>
            <a:ext cx="8343373" cy="30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54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, 노트북이(가) 표시된 사진&#10;&#10;자동 생성된 설명">
            <a:extLst>
              <a:ext uri="{FF2B5EF4-FFF2-40B4-BE49-F238E27FC236}">
                <a16:creationId xmlns:a16="http://schemas.microsoft.com/office/drawing/2014/main" id="{E90AAF94-662D-4D1A-9CC9-227F733F6E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7572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칠판, 측정기, 전화이(가) 표시된 사진&#10;&#10;자동 생성된 설명">
            <a:extLst>
              <a:ext uri="{FF2B5EF4-FFF2-40B4-BE49-F238E27FC236}">
                <a16:creationId xmlns:a16="http://schemas.microsoft.com/office/drawing/2014/main" id="{4D4894C3-CEEF-49C9-8520-DE58BF9A50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1820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D8AD7E2-AFCC-49F6-9B51-3DFE5401B4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1651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898BF94-4F2F-432C-89F0-E8B916B5B4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937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B25FF57A-9A13-43BA-B0FF-FA86182C0C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BB27CDB-2738-462C-98BE-20907FB26D71}"/>
              </a:ext>
            </a:extLst>
          </p:cNvPr>
          <p:cNvSpPr/>
          <p:nvPr/>
        </p:nvSpPr>
        <p:spPr>
          <a:xfrm>
            <a:off x="2956956" y="2101932"/>
            <a:ext cx="6400800" cy="2428504"/>
          </a:xfrm>
          <a:prstGeom prst="rect">
            <a:avLst/>
          </a:prstGeom>
          <a:solidFill>
            <a:srgbClr val="172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162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70042C0-AA07-4020-8FAA-92998DAA2F06}"/>
              </a:ext>
            </a:extLst>
          </p:cNvPr>
          <p:cNvGrpSpPr/>
          <p:nvPr/>
        </p:nvGrpSpPr>
        <p:grpSpPr>
          <a:xfrm>
            <a:off x="3245495" y="45720"/>
            <a:ext cx="6572956" cy="6752704"/>
            <a:chOff x="3245495" y="45720"/>
            <a:chExt cx="6572956" cy="6752704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04338C96-549C-4EB2-90FC-F324CAD54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9076" y="45720"/>
              <a:ext cx="6569375" cy="4030839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4B4FD91-A3B3-4ED0-A5A4-8B2A4E72B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38"/>
            <a:stretch/>
          </p:blipFill>
          <p:spPr>
            <a:xfrm>
              <a:off x="3245495" y="3817624"/>
              <a:ext cx="6504745" cy="298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224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B25FF57A-9A13-43BA-B0FF-FA86182C0C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FF0DC31-A404-4ECA-B407-0DE23A9A7FE4}"/>
              </a:ext>
            </a:extLst>
          </p:cNvPr>
          <p:cNvSpPr/>
          <p:nvPr/>
        </p:nvSpPr>
        <p:spPr>
          <a:xfrm>
            <a:off x="3914972" y="973776"/>
            <a:ext cx="6400800" cy="1371600"/>
          </a:xfrm>
          <a:prstGeom prst="rect">
            <a:avLst/>
          </a:prstGeom>
          <a:solidFill>
            <a:srgbClr val="172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318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그리기이(가) 표시된 사진&#10;&#10;자동 생성된 설명">
            <a:extLst>
              <a:ext uri="{FF2B5EF4-FFF2-40B4-BE49-F238E27FC236}">
                <a16:creationId xmlns:a16="http://schemas.microsoft.com/office/drawing/2014/main" id="{B31F536A-BD4C-4001-8B79-090A839AA5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25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실내, 앉아있는, 테이블, 대형이(가) 표시된 사진&#10;&#10;자동 생성된 설명">
            <a:extLst>
              <a:ext uri="{FF2B5EF4-FFF2-40B4-BE49-F238E27FC236}">
                <a16:creationId xmlns:a16="http://schemas.microsoft.com/office/drawing/2014/main" id="{B9225115-0373-493D-BB8B-2221FAD540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0582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ED18959B-5B42-47CA-9FCE-F47AFD091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"/>
          <a:stretch/>
        </p:blipFill>
        <p:spPr>
          <a:xfrm>
            <a:off x="2766304" y="862698"/>
            <a:ext cx="7746053" cy="57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플레이어, 공이(가) 표시된 사진&#10;&#10;자동 생성된 설명">
            <a:extLst>
              <a:ext uri="{FF2B5EF4-FFF2-40B4-BE49-F238E27FC236}">
                <a16:creationId xmlns:a16="http://schemas.microsoft.com/office/drawing/2014/main" id="{6CFB84FF-B8B4-405D-9EEE-70789CD051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63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6EB99602-9745-4479-AAAB-AF98948C8F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752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음식이(가) 표시된 사진&#10;&#10;자동 생성된 설명">
            <a:extLst>
              <a:ext uri="{FF2B5EF4-FFF2-40B4-BE49-F238E27FC236}">
                <a16:creationId xmlns:a16="http://schemas.microsoft.com/office/drawing/2014/main" id="{3F0D0543-CDD1-43C4-B785-350A5B8FBF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06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병, 테이블, 앉아있는, 쥐고있는이(가) 표시된 사진&#10;&#10;자동 생성된 설명">
            <a:extLst>
              <a:ext uri="{FF2B5EF4-FFF2-40B4-BE49-F238E27FC236}">
                <a16:creationId xmlns:a16="http://schemas.microsoft.com/office/drawing/2014/main" id="{6BE41001-2C14-4BE9-A7CB-E0957DBF83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443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이(가) 표시된 사진&#10;&#10;자동 생성된 설명">
            <a:extLst>
              <a:ext uri="{FF2B5EF4-FFF2-40B4-BE49-F238E27FC236}">
                <a16:creationId xmlns:a16="http://schemas.microsoft.com/office/drawing/2014/main" id="{7C8326B6-2EE7-43EB-B990-0945E629D6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588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, 전화이(가) 표시된 사진&#10;&#10;자동 생성된 설명">
            <a:extLst>
              <a:ext uri="{FF2B5EF4-FFF2-40B4-BE49-F238E27FC236}">
                <a16:creationId xmlns:a16="http://schemas.microsoft.com/office/drawing/2014/main" id="{77DD64A7-E38B-43DC-AA9B-54FDC2D953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5515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2799</TotalTime>
  <Words>30</Words>
  <Application>Microsoft Office PowerPoint</Application>
  <PresentationFormat>와이드스크린</PresentationFormat>
  <Paragraphs>2</Paragraphs>
  <Slides>39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4" baseType="lpstr">
      <vt:lpstr>Arial Unicode MS</vt:lpstr>
      <vt:lpstr>맑은 고딕</vt:lpstr>
      <vt:lpstr>Arial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Jong-Sook</dc:creator>
  <cp:lastModifiedBy>이종숙(Jong-Sook Lee)</cp:lastModifiedBy>
  <cp:revision>99</cp:revision>
  <dcterms:created xsi:type="dcterms:W3CDTF">2020-08-22T10:57:40Z</dcterms:created>
  <dcterms:modified xsi:type="dcterms:W3CDTF">2020-10-12T22:53:06Z</dcterms:modified>
</cp:coreProperties>
</file>