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6" r:id="rId18"/>
    <p:sldId id="276" r:id="rId19"/>
    <p:sldId id="277" r:id="rId20"/>
    <p:sldId id="278" r:id="rId21"/>
    <p:sldId id="279" r:id="rId22"/>
    <p:sldId id="280" r:id="rId23"/>
    <p:sldId id="281" r:id="rId24"/>
    <p:sldId id="297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72A"/>
    <a:srgbClr val="EEEA04"/>
    <a:srgbClr val="FFFF00"/>
    <a:srgbClr val="FDE405"/>
    <a:srgbClr val="B9D197"/>
    <a:srgbClr val="FDE817"/>
    <a:srgbClr val="2F321D"/>
    <a:srgbClr val="FFCC00"/>
    <a:srgbClr val="112A34"/>
    <a:srgbClr val="E8E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2020-09-23(Wed)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04-sommerfeld-free-electron-theory-electrons-meta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edemann%E2%80%93Franz_la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gnetic_vector_potentia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Electron_magnetic_momen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merical_integratio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18" name="그림 개체 틀 17">
            <a:extLst>
              <a:ext uri="{FF2B5EF4-FFF2-40B4-BE49-F238E27FC236}">
                <a16:creationId xmlns:a16="http://schemas.microsoft.com/office/drawing/2014/main" id="{13BCA7FB-65AB-40B3-A011-FFACCC07AF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1440AE-41E8-49A4-AE36-8BB00631C52F}"/>
              </a:ext>
            </a:extLst>
          </p:cNvPr>
          <p:cNvSpPr txBox="1"/>
          <p:nvPr/>
        </p:nvSpPr>
        <p:spPr>
          <a:xfrm>
            <a:off x="2151530" y="0"/>
            <a:ext cx="7481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04. Sommerfeld (Free Electron) Theory of Electrons in Metals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이(가) 표시된 사진&#10;&#10;자동 생성된 설명">
            <a:extLst>
              <a:ext uri="{FF2B5EF4-FFF2-40B4-BE49-F238E27FC236}">
                <a16:creationId xmlns:a16="http://schemas.microsoft.com/office/drawing/2014/main" id="{F903950D-6B69-44EE-A2B6-C454DC8583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471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, 표지판, 쥐고있는이(가) 표시된 사진&#10;&#10;자동 생성된 설명">
            <a:extLst>
              <a:ext uri="{FF2B5EF4-FFF2-40B4-BE49-F238E27FC236}">
                <a16:creationId xmlns:a16="http://schemas.microsoft.com/office/drawing/2014/main" id="{7D2CC356-0EAD-4951-A06D-6F5FD519EF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900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F377B19-04F1-40E1-BF38-49E8506650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877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, 표지판, 쥐고있는이(가) 표시된 사진&#10;&#10;자동 생성된 설명">
            <a:extLst>
              <a:ext uri="{FF2B5EF4-FFF2-40B4-BE49-F238E27FC236}">
                <a16:creationId xmlns:a16="http://schemas.microsoft.com/office/drawing/2014/main" id="{38BF9410-DAF5-400D-90C8-BB08373E2F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988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남자이(가) 표시된 사진&#10;&#10;자동 생성된 설명">
            <a:extLst>
              <a:ext uri="{FF2B5EF4-FFF2-40B4-BE49-F238E27FC236}">
                <a16:creationId xmlns:a16="http://schemas.microsoft.com/office/drawing/2014/main" id="{7EACAB15-F30E-453C-A1F6-6B8E6E2D42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18C21-87AE-4C56-AACE-388779FC50A2}"/>
              </a:ext>
            </a:extLst>
          </p:cNvPr>
          <p:cNvSpPr txBox="1"/>
          <p:nvPr/>
        </p:nvSpPr>
        <p:spPr>
          <a:xfrm>
            <a:off x="5588599" y="5009028"/>
            <a:ext cx="81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dE</a:t>
            </a:r>
            <a:endParaRPr lang="en-US" altLang="ko-KR" sz="3600" dirty="0">
              <a:solidFill>
                <a:schemeClr val="accent4">
                  <a:lumMod val="60000"/>
                  <a:lumOff val="4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3155EB51-B483-47AC-884B-F57B31F21826}"/>
              </a:ext>
            </a:extLst>
          </p:cNvPr>
          <p:cNvSpPr/>
          <p:nvPr/>
        </p:nvSpPr>
        <p:spPr>
          <a:xfrm>
            <a:off x="5437991" y="4077148"/>
            <a:ext cx="1038113" cy="1027356"/>
          </a:xfrm>
          <a:prstGeom prst="ellipse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8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71A23FC-D51E-4A7C-BF6F-27C828FC59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9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A421738-808C-453D-8542-7B07D4D478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2566256" y="885554"/>
            <a:ext cx="8161200" cy="577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5A9A5-0AC2-4A3D-A8E5-C6089B0E1DC7}"/>
              </a:ext>
            </a:extLst>
          </p:cNvPr>
          <p:cNvSpPr txBox="1"/>
          <p:nvPr/>
        </p:nvSpPr>
        <p:spPr>
          <a:xfrm rot="19863164">
            <a:off x="2539987" y="4099232"/>
            <a:ext cx="444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“admission of guilt”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FDA18840-F962-4189-BAFD-C2A144A31421}"/>
              </a:ext>
            </a:extLst>
          </p:cNvPr>
          <p:cNvSpPr/>
          <p:nvPr/>
        </p:nvSpPr>
        <p:spPr>
          <a:xfrm rot="21102273">
            <a:off x="6136977" y="2674894"/>
            <a:ext cx="697583" cy="297602"/>
          </a:xfrm>
          <a:prstGeom prst="ellipse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1E0D6-AEB0-48C8-A928-114A58FB8904}"/>
              </a:ext>
            </a:extLst>
          </p:cNvPr>
          <p:cNvSpPr txBox="1"/>
          <p:nvPr/>
        </p:nvSpPr>
        <p:spPr>
          <a:xfrm>
            <a:off x="5783353" y="6078779"/>
            <a:ext cx="1404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Drude</a:t>
            </a:r>
            <a:endParaRPr lang="en-US" altLang="ko-KR" sz="3200" dirty="0">
              <a:solidFill>
                <a:schemeClr val="accent4">
                  <a:lumMod val="60000"/>
                  <a:lumOff val="4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4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A02364E-FB0B-4A1C-B22C-9815E3721A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F8E6C08-7299-4FC2-B196-0967154D20DC}"/>
              </a:ext>
            </a:extLst>
          </p:cNvPr>
          <p:cNvSpPr/>
          <p:nvPr/>
        </p:nvSpPr>
        <p:spPr>
          <a:xfrm>
            <a:off x="3173506" y="1038113"/>
            <a:ext cx="4254649" cy="1855694"/>
          </a:xfrm>
          <a:prstGeom prst="rect">
            <a:avLst/>
          </a:prstGeom>
          <a:solidFill>
            <a:srgbClr val="072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11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B3E54360-6344-4C3A-852C-281C97B3E8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9AA4EA-AA6B-43D4-99D5-0E889AC46FEF}"/>
              </a:ext>
            </a:extLst>
          </p:cNvPr>
          <p:cNvSpPr txBox="1"/>
          <p:nvPr/>
        </p:nvSpPr>
        <p:spPr>
          <a:xfrm>
            <a:off x="6807195" y="1512793"/>
            <a:ext cx="384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&lt;0.01</a:t>
            </a:r>
          </a:p>
          <a:p>
            <a:pPr algn="r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HW#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구해보아라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8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C7D6D9F1-C46A-4DB6-BB94-71818AFBAA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342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전화이(가) 표시된 사진&#10;&#10;자동 생성된 설명">
            <a:extLst>
              <a:ext uri="{FF2B5EF4-FFF2-40B4-BE49-F238E27FC236}">
                <a16:creationId xmlns:a16="http://schemas.microsoft.com/office/drawing/2014/main" id="{F110114E-1C8B-48BC-9AA9-DA04E5D056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20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, 표지판, 쥐고있는이(가) 표시된 사진&#10;&#10;자동 생성된 설명">
            <a:extLst>
              <a:ext uri="{FF2B5EF4-FFF2-40B4-BE49-F238E27FC236}">
                <a16:creationId xmlns:a16="http://schemas.microsoft.com/office/drawing/2014/main" id="{8901F5EF-099F-4E16-9C02-CCCB7D9053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23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채, 쥐고있는, 플레이어, 법원이(가) 표시된 사진&#10;&#10;자동 생성된 설명">
            <a:extLst>
              <a:ext uri="{FF2B5EF4-FFF2-40B4-BE49-F238E27FC236}">
                <a16:creationId xmlns:a16="http://schemas.microsoft.com/office/drawing/2014/main" id="{4C082B95-9381-45A7-B8F9-452DDCCB8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F71AC5-D2D2-432F-87D8-5DDB2E3972DD}"/>
              </a:ext>
            </a:extLst>
          </p:cNvPr>
          <p:cNvSpPr txBox="1"/>
          <p:nvPr/>
        </p:nvSpPr>
        <p:spPr>
          <a:xfrm>
            <a:off x="3035808" y="2366233"/>
            <a:ext cx="77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Wiedemann–Franz law is still OK!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A5F13-CFCC-45E7-AFF9-9261E8BB09CA}"/>
              </a:ext>
            </a:extLst>
          </p:cNvPr>
          <p:cNvSpPr txBox="1"/>
          <p:nvPr/>
        </p:nvSpPr>
        <p:spPr>
          <a:xfrm>
            <a:off x="4791456" y="260579"/>
            <a:ext cx="7595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https://en.wikipedia.org/wiki/Wiedemann%E2%80%93Franz_law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F5D7D-5457-4193-8600-20840BB9A534}"/>
              </a:ext>
            </a:extLst>
          </p:cNvPr>
          <p:cNvSpPr txBox="1"/>
          <p:nvPr/>
        </p:nvSpPr>
        <p:spPr>
          <a:xfrm>
            <a:off x="2502358" y="5654659"/>
            <a:ext cx="77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1/100 </a:t>
            </a:r>
            <a:r>
              <a:rPr lang="en-US" altLang="ko-KR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Drude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 explained!</a:t>
            </a:r>
          </a:p>
        </p:txBody>
      </p:sp>
    </p:spTree>
    <p:extLst>
      <p:ext uri="{BB962C8B-B14F-4D97-AF65-F5344CB8AC3E}">
        <p14:creationId xmlns:p14="http://schemas.microsoft.com/office/powerpoint/2010/main" val="10908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0104445-5BF7-42A8-B380-B097EB0C5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0AF21-7F8B-488D-BAC5-C9F8240F76F1}"/>
              </a:ext>
            </a:extLst>
          </p:cNvPr>
          <p:cNvSpPr txBox="1"/>
          <p:nvPr/>
        </p:nvSpPr>
        <p:spPr>
          <a:xfrm>
            <a:off x="7644383" y="5499577"/>
            <a:ext cx="173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~0.01c</a:t>
            </a:r>
          </a:p>
        </p:txBody>
      </p:sp>
    </p:spTree>
    <p:extLst>
      <p:ext uri="{BB962C8B-B14F-4D97-AF65-F5344CB8AC3E}">
        <p14:creationId xmlns:p14="http://schemas.microsoft.com/office/powerpoint/2010/main" val="11642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쥐고있는이(가) 표시된 사진&#10;&#10;자동 생성된 설명">
            <a:extLst>
              <a:ext uri="{FF2B5EF4-FFF2-40B4-BE49-F238E27FC236}">
                <a16:creationId xmlns:a16="http://schemas.microsoft.com/office/drawing/2014/main" id="{99C61E73-9235-48F9-AD42-A549F11A77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6687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E8EB7E-6C01-4A4C-BCCF-81EF8563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70" y="2215038"/>
            <a:ext cx="4296834" cy="391971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99CD39E-B5D7-495D-B810-C44433DB00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4684" y="0"/>
            <a:ext cx="3851316" cy="68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1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채, 플레이어, 쥐고있는, 공이(가) 표시된 사진&#10;&#10;자동 생성된 설명">
            <a:extLst>
              <a:ext uri="{FF2B5EF4-FFF2-40B4-BE49-F238E27FC236}">
                <a16:creationId xmlns:a16="http://schemas.microsoft.com/office/drawing/2014/main" id="{6DD4FBC5-8641-47B6-B1F0-BB3BD7FFA8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312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쥐고있는, 전화이(가) 표시된 사진&#10;&#10;자동 생성된 설명">
            <a:extLst>
              <a:ext uri="{FF2B5EF4-FFF2-40B4-BE49-F238E27FC236}">
                <a16:creationId xmlns:a16="http://schemas.microsoft.com/office/drawing/2014/main" id="{2AFB8B31-FF66-4B16-AA37-9E28C9A0D6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500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7931F317-E31B-4B86-B608-6D7224ECAB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F8166-3F93-41A2-A4F5-42C263575561}"/>
              </a:ext>
            </a:extLst>
          </p:cNvPr>
          <p:cNvSpPr txBox="1"/>
          <p:nvPr/>
        </p:nvSpPr>
        <p:spPr>
          <a:xfrm>
            <a:off x="5937504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https://en.wikipedia.org/wiki/Magnetic_vector_potential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1C31C-8EC4-4F61-AAAF-096C443616AF}"/>
              </a:ext>
            </a:extLst>
          </p:cNvPr>
          <p:cNvSpPr txBox="1"/>
          <p:nvPr/>
        </p:nvSpPr>
        <p:spPr>
          <a:xfrm>
            <a:off x="5937504" y="3231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https://en.wikipedia.org/wiki/Electron_magnetic_moment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25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거리이(가) 표시된 사진&#10;&#10;자동 생성된 설명">
            <a:extLst>
              <a:ext uri="{FF2B5EF4-FFF2-40B4-BE49-F238E27FC236}">
                <a16:creationId xmlns:a16="http://schemas.microsoft.com/office/drawing/2014/main" id="{19C8FAC8-3E90-4664-8530-738C885F88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85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플레이어, 공, 남자이(가) 표시된 사진&#10;&#10;자동 생성된 설명">
            <a:extLst>
              <a:ext uri="{FF2B5EF4-FFF2-40B4-BE49-F238E27FC236}">
                <a16:creationId xmlns:a16="http://schemas.microsoft.com/office/drawing/2014/main" id="{7AF0C165-57B6-435E-91CC-636F2B39BF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435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칠판, 전화이(가) 표시된 사진&#10;&#10;자동 생성된 설명">
            <a:extLst>
              <a:ext uri="{FF2B5EF4-FFF2-40B4-BE49-F238E27FC236}">
                <a16:creationId xmlns:a16="http://schemas.microsoft.com/office/drawing/2014/main" id="{15ADF8D8-A414-4AAB-83AD-FE84058BB3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EBC78E-553D-4581-BA2D-63032E87DE58}"/>
              </a:ext>
            </a:extLst>
          </p:cNvPr>
          <p:cNvSpPr txBox="1"/>
          <p:nvPr/>
        </p:nvSpPr>
        <p:spPr>
          <a:xfrm>
            <a:off x="2853758" y="2991969"/>
            <a:ext cx="291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plane wave</a:t>
            </a:r>
          </a:p>
          <a:p>
            <a:r>
              <a:rPr lang="ko-KR" alt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평면파</a:t>
            </a:r>
            <a:endParaRPr lang="en-US" altLang="ko-KR" sz="3600" dirty="0">
              <a:solidFill>
                <a:schemeClr val="accent4">
                  <a:lumMod val="60000"/>
                  <a:lumOff val="4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6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거리, 앉아있는, 표지판, 노트북이(가) 표시된 사진&#10;&#10;자동 생성된 설명">
            <a:extLst>
              <a:ext uri="{FF2B5EF4-FFF2-40B4-BE49-F238E27FC236}">
                <a16:creationId xmlns:a16="http://schemas.microsoft.com/office/drawing/2014/main" id="{901AD478-875F-4B95-B57C-F954E706C1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18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 descr="모니터, 화면, 앉아있는, 노트북이(가) 표시된 사진&#10;&#10;자동 생성된 설명">
            <a:extLst>
              <a:ext uri="{FF2B5EF4-FFF2-40B4-BE49-F238E27FC236}">
                <a16:creationId xmlns:a16="http://schemas.microsoft.com/office/drawing/2014/main" id="{A045AB93-C0A9-4723-922A-22C723179F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1791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B8D344E-07BA-4AF8-8A9E-C1B049DAA3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266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A86FAEB7-AA72-458A-BE91-583D7FCA35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83B44-080B-4B81-8365-CA5275FDA235}"/>
              </a:ext>
            </a:extLst>
          </p:cNvPr>
          <p:cNvSpPr txBox="1"/>
          <p:nvPr/>
        </p:nvSpPr>
        <p:spPr>
          <a:xfrm>
            <a:off x="6327648" y="1998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https://en.wikipedia.org/wiki/Numerical_integration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0803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064CB9C-3777-4646-9EF5-A371D55E93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64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A65778E7-7B45-4FAC-81C7-7029FBDEC9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EBC6F5D-F700-479B-ADF7-F1DD51C3D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960"/>
            <a:ext cx="2571635" cy="34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3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쥐고있는, 전화, 남자이(가) 표시된 사진&#10;&#10;자동 생성된 설명">
            <a:extLst>
              <a:ext uri="{FF2B5EF4-FFF2-40B4-BE49-F238E27FC236}">
                <a16:creationId xmlns:a16="http://schemas.microsoft.com/office/drawing/2014/main" id="{5CB4A22C-6BF0-47FE-8161-3B76A8A2BD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0337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쥐고있는, 앉아있는, 테이블, 전화이(가) 표시된 사진&#10;&#10;자동 생성된 설명">
            <a:extLst>
              <a:ext uri="{FF2B5EF4-FFF2-40B4-BE49-F238E27FC236}">
                <a16:creationId xmlns:a16="http://schemas.microsoft.com/office/drawing/2014/main" id="{5E42C368-6A9E-4120-A58F-4D88A0469F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B67F79-AEE9-4CA4-B561-6094777EC94F}"/>
              </a:ext>
            </a:extLst>
          </p:cNvPr>
          <p:cNvSpPr txBox="1"/>
          <p:nvPr/>
        </p:nvSpPr>
        <p:spPr>
          <a:xfrm>
            <a:off x="2816352" y="5457846"/>
            <a:ext cx="780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원자의 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“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미세구조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”(microscopic structure)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를 고려하지 않았기 때문에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641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EB74F20-D912-4650-A99C-BD68699B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208" y="376237"/>
            <a:ext cx="77057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FBF69A9-3BC0-499F-9F55-F6FFEF8F8B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09CF86-5F02-4D43-9058-6FC4540EA7BE}"/>
              </a:ext>
            </a:extLst>
          </p:cNvPr>
          <p:cNvSpPr txBox="1"/>
          <p:nvPr/>
        </p:nvSpPr>
        <p:spPr>
          <a:xfrm>
            <a:off x="5427234" y="2922045"/>
            <a:ext cx="561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Debye theory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때와 같이</a:t>
            </a:r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54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노트북, 측정기, 쥐고있는, 전화이(가) 표시된 사진&#10;&#10;자동 생성된 설명">
            <a:extLst>
              <a:ext uri="{FF2B5EF4-FFF2-40B4-BE49-F238E27FC236}">
                <a16:creationId xmlns:a16="http://schemas.microsoft.com/office/drawing/2014/main" id="{1D6918C1-BF56-4C13-AC68-432FC5DCAC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97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, 전화이(가) 표시된 사진&#10;&#10;자동 생성된 설명">
            <a:extLst>
              <a:ext uri="{FF2B5EF4-FFF2-40B4-BE49-F238E27FC236}">
                <a16:creationId xmlns:a16="http://schemas.microsoft.com/office/drawing/2014/main" id="{61E2AE8B-B71E-4052-9328-7124620D1D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776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A35FEDEB-E83E-41FC-BB99-1CAD430C79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245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전화이(가) 표시된 사진&#10;&#10;자동 생성된 설명">
            <a:extLst>
              <a:ext uri="{FF2B5EF4-FFF2-40B4-BE49-F238E27FC236}">
                <a16:creationId xmlns:a16="http://schemas.microsoft.com/office/drawing/2014/main" id="{CCC898EA-7C03-48FB-B0F4-BB55753398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E9D1998-6E6D-4F9B-A12E-A7268C34D273}"/>
              </a:ext>
            </a:extLst>
          </p:cNvPr>
          <p:cNvSpPr/>
          <p:nvPr/>
        </p:nvSpPr>
        <p:spPr>
          <a:xfrm>
            <a:off x="3108960" y="880175"/>
            <a:ext cx="5405718" cy="3874705"/>
          </a:xfrm>
          <a:prstGeom prst="rect">
            <a:avLst/>
          </a:prstGeom>
          <a:solidFill>
            <a:srgbClr val="112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54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F2C211D-AEFB-45FE-9D10-FF698DC747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3140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2426</TotalTime>
  <Words>117</Words>
  <Application>Microsoft Office PowerPoint</Application>
  <PresentationFormat>와이드스크린</PresentationFormat>
  <Paragraphs>17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4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96</cp:revision>
  <dcterms:created xsi:type="dcterms:W3CDTF">2020-08-22T10:57:40Z</dcterms:created>
  <dcterms:modified xsi:type="dcterms:W3CDTF">2020-09-22T17:39:38Z</dcterms:modified>
</cp:coreProperties>
</file>